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308" r:id="rId2"/>
    <p:sldId id="301" r:id="rId3"/>
    <p:sldId id="309" r:id="rId4"/>
    <p:sldId id="310" r:id="rId5"/>
    <p:sldId id="319" r:id="rId6"/>
    <p:sldId id="312" r:id="rId7"/>
    <p:sldId id="331" r:id="rId8"/>
    <p:sldId id="313" r:id="rId9"/>
    <p:sldId id="314" r:id="rId10"/>
    <p:sldId id="315" r:id="rId11"/>
    <p:sldId id="311" r:id="rId12"/>
    <p:sldId id="316" r:id="rId13"/>
    <p:sldId id="317" r:id="rId14"/>
    <p:sldId id="332" r:id="rId15"/>
    <p:sldId id="320" r:id="rId16"/>
    <p:sldId id="321" r:id="rId17"/>
    <p:sldId id="322" r:id="rId18"/>
    <p:sldId id="323" r:id="rId19"/>
    <p:sldId id="324" r:id="rId20"/>
    <p:sldId id="325" r:id="rId21"/>
    <p:sldId id="326" r:id="rId22"/>
    <p:sldId id="327" r:id="rId23"/>
    <p:sldId id="328" r:id="rId24"/>
    <p:sldId id="329" r:id="rId25"/>
    <p:sldId id="330" r:id="rId26"/>
    <p:sldId id="318"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gray" frameSlides="1"/>
  <p:clrMru>
    <a:srgbClr val="F4FF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6071" autoAdjust="0"/>
  </p:normalViewPr>
  <p:slideViewPr>
    <p:cSldViewPr snapToObjects="1">
      <p:cViewPr varScale="1">
        <p:scale>
          <a:sx n="77" d="100"/>
          <a:sy n="77" d="100"/>
        </p:scale>
        <p:origin x="-928" y="-11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0" d="100"/>
          <a:sy n="60" d="100"/>
        </p:scale>
        <p:origin x="-157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62E717F-B7A4-D143-B3CB-153F924D0170}" type="datetimeFigureOut">
              <a:rPr lang="en-US" smtClean="0"/>
              <a:t>8/8/17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4697E6-C9F7-BD40-8DBF-0949A8D0DC02}" type="slidenum">
              <a:rPr lang="en-US" smtClean="0"/>
              <a:t>‹#›</a:t>
            </a:fld>
            <a:endParaRPr lang="en-US"/>
          </a:p>
        </p:txBody>
      </p:sp>
    </p:spTree>
    <p:extLst>
      <p:ext uri="{BB962C8B-B14F-4D97-AF65-F5344CB8AC3E}">
        <p14:creationId xmlns:p14="http://schemas.microsoft.com/office/powerpoint/2010/main" val="3703453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390D24-10F1-FA45-A4E3-E7D0B4501EDD}" type="datetimeFigureOut">
              <a:rPr lang="en-US" smtClean="0"/>
              <a:t>8/8/17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C4F933-6243-A14B-B603-45B81D083EA6}" type="slidenum">
              <a:rPr lang="en-US" smtClean="0"/>
              <a:t>‹#›</a:t>
            </a:fld>
            <a:endParaRPr lang="en-US"/>
          </a:p>
        </p:txBody>
      </p:sp>
    </p:spTree>
    <p:extLst>
      <p:ext uri="{BB962C8B-B14F-4D97-AF65-F5344CB8AC3E}">
        <p14:creationId xmlns:p14="http://schemas.microsoft.com/office/powerpoint/2010/main" val="4493975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www.casoilresource.lawr.ucdavis.edu/soilweb-app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C4F933-6243-A14B-B603-45B81D083EA6}" type="slidenum">
              <a:rPr lang="en-US" smtClean="0"/>
              <a:t>1</a:t>
            </a:fld>
            <a:endParaRPr lang="en-US"/>
          </a:p>
        </p:txBody>
      </p:sp>
    </p:spTree>
    <p:extLst>
      <p:ext uri="{BB962C8B-B14F-4D97-AF65-F5344CB8AC3E}">
        <p14:creationId xmlns:p14="http://schemas.microsoft.com/office/powerpoint/2010/main" val="411479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Potassium or potash is a nutrient that helps sustain plant growth and reproduction.  It is used to build plant structures and aids in photosynthesis.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CAC4F933-6243-A14B-B603-45B81D083EA6}" type="slidenum">
              <a:rPr lang="en-US" smtClean="0"/>
              <a:t>10</a:t>
            </a:fld>
            <a:endParaRPr lang="en-US"/>
          </a:p>
        </p:txBody>
      </p:sp>
    </p:spTree>
    <p:extLst>
      <p:ext uri="{BB962C8B-B14F-4D97-AF65-F5344CB8AC3E}">
        <p14:creationId xmlns:p14="http://schemas.microsoft.com/office/powerpoint/2010/main" val="1396954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Predict whether the pH and each of the nutrients will be higher or lower in the topsoil (before the extreme event) than the lower layer (after the extreme event).  Circle “higher” or “lower” for each nutrient/</a:t>
            </a:r>
            <a:r>
              <a:rPr lang="en-US" sz="1200" kern="1200" dirty="0" err="1" smtClean="0">
                <a:solidFill>
                  <a:schemeClr val="tx1"/>
                </a:solidFill>
                <a:effectLst/>
                <a:latin typeface="+mn-lt"/>
                <a:ea typeface="+mn-ea"/>
                <a:cs typeface="+mn-cs"/>
              </a:rPr>
              <a:t>pH.</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CAC4F933-6243-A14B-B603-45B81D083EA6}" type="slidenum">
              <a:rPr lang="en-US" smtClean="0"/>
              <a:t>11</a:t>
            </a:fld>
            <a:endParaRPr lang="en-US"/>
          </a:p>
        </p:txBody>
      </p:sp>
    </p:spTree>
    <p:extLst>
      <p:ext uri="{BB962C8B-B14F-4D97-AF65-F5344CB8AC3E}">
        <p14:creationId xmlns:p14="http://schemas.microsoft.com/office/powerpoint/2010/main" val="190419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will begin our soil quality test in groups.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CAC4F933-6243-A14B-B603-45B81D083EA6}" type="slidenum">
              <a:rPr lang="en-US" smtClean="0"/>
              <a:t>12</a:t>
            </a:fld>
            <a:endParaRPr lang="en-US"/>
          </a:p>
        </p:txBody>
      </p:sp>
    </p:spTree>
    <p:extLst>
      <p:ext uri="{BB962C8B-B14F-4D97-AF65-F5344CB8AC3E}">
        <p14:creationId xmlns:p14="http://schemas.microsoft.com/office/powerpoint/2010/main" val="3715855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the soil tests are developing, we will conduct an investigation of agricultural soil in different locations using the online map tool, </a:t>
            </a:r>
            <a:r>
              <a:rPr lang="en-US" sz="1200" kern="1200" dirty="0" err="1" smtClean="0">
                <a:solidFill>
                  <a:schemeClr val="tx1"/>
                </a:solidFill>
                <a:effectLst/>
                <a:latin typeface="+mn-lt"/>
                <a:ea typeface="+mn-ea"/>
                <a:cs typeface="+mn-cs"/>
              </a:rPr>
              <a:t>SoilWeb</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CAC4F933-6243-A14B-B603-45B81D083EA6}" type="slidenum">
              <a:rPr lang="en-US" smtClean="0"/>
              <a:t>13</a:t>
            </a:fld>
            <a:endParaRPr lang="en-US"/>
          </a:p>
        </p:txBody>
      </p:sp>
    </p:spTree>
    <p:extLst>
      <p:ext uri="{BB962C8B-B14F-4D97-AF65-F5344CB8AC3E}">
        <p14:creationId xmlns:p14="http://schemas.microsoft.com/office/powerpoint/2010/main" val="1691055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SoilWeb</a:t>
            </a:r>
            <a:r>
              <a:rPr lang="en-US" sz="1200" kern="1200" dirty="0" smtClean="0">
                <a:solidFill>
                  <a:schemeClr val="tx1"/>
                </a:solidFill>
                <a:effectLst/>
                <a:latin typeface="+mn-lt"/>
                <a:ea typeface="+mn-ea"/>
                <a:cs typeface="+mn-cs"/>
              </a:rPr>
              <a:t> was created with soil data collected by the USDA-NRCS.  To gather the data, soil scientists conducted soil surveys on the ground and collected soil samples to be tested in laboratories.  This information is useful to many people including farmers, foresters, and ecologists.  For example, agricultural producers can use this information to help determine if a plot of land has favorable soil characteristics for crops.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CAC4F933-6243-A14B-B603-45B81D083EA6}" type="slidenum">
              <a:rPr lang="en-US" smtClean="0"/>
              <a:t>14</a:t>
            </a:fld>
            <a:endParaRPr lang="en-US"/>
          </a:p>
        </p:txBody>
      </p:sp>
    </p:spTree>
    <p:extLst>
      <p:ext uri="{BB962C8B-B14F-4D97-AF65-F5344CB8AC3E}">
        <p14:creationId xmlns:p14="http://schemas.microsoft.com/office/powerpoint/2010/main" val="2769340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Go to the California Soil Resource Lab </a:t>
            </a:r>
            <a:r>
              <a:rPr lang="en-US" sz="1200" kern="1200" dirty="0" err="1" smtClean="0">
                <a:solidFill>
                  <a:schemeClr val="tx1"/>
                </a:solidFill>
                <a:effectLst/>
                <a:latin typeface="+mn-lt"/>
                <a:ea typeface="+mn-ea"/>
                <a:cs typeface="+mn-cs"/>
              </a:rPr>
              <a:t>SoilWeb</a:t>
            </a:r>
            <a:r>
              <a:rPr lang="en-US" sz="1200" kern="1200" dirty="0" smtClean="0">
                <a:solidFill>
                  <a:schemeClr val="tx1"/>
                </a:solidFill>
                <a:effectLst/>
                <a:latin typeface="+mn-lt"/>
                <a:ea typeface="+mn-ea"/>
                <a:cs typeface="+mn-cs"/>
              </a:rPr>
              <a:t> Apps: </a:t>
            </a:r>
            <a:r>
              <a:rPr lang="en-US" sz="1200" u="sng" kern="1200" dirty="0" smtClean="0">
                <a:solidFill>
                  <a:schemeClr val="tx1"/>
                </a:solidFill>
                <a:effectLst/>
                <a:latin typeface="+mn-lt"/>
                <a:ea typeface="+mn-ea"/>
                <a:cs typeface="+mn-cs"/>
                <a:hlinkClick r:id="rId3"/>
              </a:rPr>
              <a:t>casoilresource.lawr.ucdavis.edu/soilweb-apps/</a:t>
            </a:r>
            <a:r>
              <a:rPr lang="en-US" sz="1200" u="sng" kern="1200" dirty="0" smtClean="0">
                <a:solidFill>
                  <a:schemeClr val="tx1"/>
                </a:solidFill>
                <a:effectLst/>
                <a:latin typeface="+mn-lt"/>
                <a:ea typeface="+mn-ea"/>
                <a:cs typeface="+mn-cs"/>
              </a:rPr>
              <a:t>.</a:t>
            </a:r>
            <a:r>
              <a:rPr lang="en-US" sz="1200" u="none"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Click on the </a:t>
            </a:r>
            <a:r>
              <a:rPr lang="en-US" sz="1200" kern="1200" dirty="0" err="1" smtClean="0">
                <a:solidFill>
                  <a:schemeClr val="tx1"/>
                </a:solidFill>
                <a:effectLst/>
                <a:latin typeface="+mn-lt"/>
                <a:ea typeface="+mn-ea"/>
                <a:cs typeface="+mn-cs"/>
              </a:rPr>
              <a:t>SoilWeb</a:t>
            </a:r>
            <a:r>
              <a:rPr lang="en-US" sz="1200" kern="1200" dirty="0" smtClean="0">
                <a:solidFill>
                  <a:schemeClr val="tx1"/>
                </a:solidFill>
                <a:effectLst/>
                <a:latin typeface="+mn-lt"/>
                <a:ea typeface="+mn-ea"/>
                <a:cs typeface="+mn-cs"/>
              </a:rPr>
              <a:t> link. Click “OK” on the pop-up message. Click in the upper left corner on Menu.</a:t>
            </a:r>
          </a:p>
        </p:txBody>
      </p:sp>
      <p:sp>
        <p:nvSpPr>
          <p:cNvPr id="4" name="Slide Number Placeholder 3"/>
          <p:cNvSpPr>
            <a:spLocks noGrp="1"/>
          </p:cNvSpPr>
          <p:nvPr>
            <p:ph type="sldNum" sz="quarter" idx="10"/>
          </p:nvPr>
        </p:nvSpPr>
        <p:spPr/>
        <p:txBody>
          <a:bodyPr/>
          <a:lstStyle/>
          <a:p>
            <a:fld id="{CAC4F933-6243-A14B-B603-45B81D083EA6}" type="slidenum">
              <a:rPr lang="en-US" smtClean="0"/>
              <a:t>15</a:t>
            </a:fld>
            <a:endParaRPr lang="en-US"/>
          </a:p>
        </p:txBody>
      </p:sp>
    </p:spTree>
    <p:extLst>
      <p:ext uri="{BB962C8B-B14F-4D97-AF65-F5344CB8AC3E}">
        <p14:creationId xmlns:p14="http://schemas.microsoft.com/office/powerpoint/2010/main" val="1368124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the dropdown menu, click Zoom to Location.</a:t>
            </a:r>
          </a:p>
        </p:txBody>
      </p:sp>
      <p:sp>
        <p:nvSpPr>
          <p:cNvPr id="4" name="Slide Number Placeholder 3"/>
          <p:cNvSpPr>
            <a:spLocks noGrp="1"/>
          </p:cNvSpPr>
          <p:nvPr>
            <p:ph type="sldNum" sz="quarter" idx="10"/>
          </p:nvPr>
        </p:nvSpPr>
        <p:spPr/>
        <p:txBody>
          <a:bodyPr/>
          <a:lstStyle/>
          <a:p>
            <a:fld id="{CAC4F933-6243-A14B-B603-45B81D083EA6}" type="slidenum">
              <a:rPr lang="en-US" smtClean="0"/>
              <a:t>16</a:t>
            </a:fld>
            <a:endParaRPr lang="en-US"/>
          </a:p>
        </p:txBody>
      </p:sp>
    </p:spTree>
    <p:extLst>
      <p:ext uri="{BB962C8B-B14F-4D97-AF65-F5344CB8AC3E}">
        <p14:creationId xmlns:p14="http://schemas.microsoft.com/office/powerpoint/2010/main" val="3893721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“Enter a location” box, enter the latitude and longitude for the first location in the Soil Variables table and press Enter.</a:t>
            </a:r>
          </a:p>
        </p:txBody>
      </p:sp>
      <p:sp>
        <p:nvSpPr>
          <p:cNvPr id="4" name="Slide Number Placeholder 3"/>
          <p:cNvSpPr>
            <a:spLocks noGrp="1"/>
          </p:cNvSpPr>
          <p:nvPr>
            <p:ph type="sldNum" sz="quarter" idx="10"/>
          </p:nvPr>
        </p:nvSpPr>
        <p:spPr/>
        <p:txBody>
          <a:bodyPr/>
          <a:lstStyle/>
          <a:p>
            <a:fld id="{CAC4F933-6243-A14B-B603-45B81D083EA6}" type="slidenum">
              <a:rPr lang="en-US" smtClean="0"/>
              <a:t>17</a:t>
            </a:fld>
            <a:endParaRPr lang="en-US"/>
          </a:p>
        </p:txBody>
      </p:sp>
    </p:spTree>
    <p:extLst>
      <p:ext uri="{BB962C8B-B14F-4D97-AF65-F5344CB8AC3E}">
        <p14:creationId xmlns:p14="http://schemas.microsoft.com/office/powerpoint/2010/main" val="1079115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Locate the soil code for the location and click on that code.</a:t>
            </a:r>
          </a:p>
        </p:txBody>
      </p:sp>
      <p:sp>
        <p:nvSpPr>
          <p:cNvPr id="4" name="Slide Number Placeholder 3"/>
          <p:cNvSpPr>
            <a:spLocks noGrp="1"/>
          </p:cNvSpPr>
          <p:nvPr>
            <p:ph type="sldNum" sz="quarter" idx="10"/>
          </p:nvPr>
        </p:nvSpPr>
        <p:spPr/>
        <p:txBody>
          <a:bodyPr/>
          <a:lstStyle/>
          <a:p>
            <a:fld id="{CAC4F933-6243-A14B-B603-45B81D083EA6}" type="slidenum">
              <a:rPr lang="en-US" smtClean="0"/>
              <a:t>18</a:t>
            </a:fld>
            <a:endParaRPr lang="en-US"/>
          </a:p>
        </p:txBody>
      </p:sp>
    </p:spTree>
    <p:extLst>
      <p:ext uri="{BB962C8B-B14F-4D97-AF65-F5344CB8AC3E}">
        <p14:creationId xmlns:p14="http://schemas.microsoft.com/office/powerpoint/2010/main" val="678042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the soil component that comprises most of the map unit, the highest percentage.</a:t>
            </a:r>
            <a:endParaRPr lang="en-US" sz="1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C4F933-6243-A14B-B603-45B81D083EA6}" type="slidenum">
              <a:rPr lang="en-US" smtClean="0"/>
              <a:t>19</a:t>
            </a:fld>
            <a:endParaRPr lang="en-US"/>
          </a:p>
        </p:txBody>
      </p:sp>
    </p:spTree>
    <p:extLst>
      <p:ext uri="{BB962C8B-B14F-4D97-AF65-F5344CB8AC3E}">
        <p14:creationId xmlns:p14="http://schemas.microsoft.com/office/powerpoint/2010/main" val="134935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have recorded data on Earth temperatures since 1880.  Ask students to describe the trend of this graph [answer: temperature is increasing].</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CAC4F933-6243-A14B-B603-45B81D083EA6}" type="slidenum">
              <a:rPr lang="en-US" smtClean="0"/>
              <a:t>2</a:t>
            </a:fld>
            <a:endParaRPr lang="en-US"/>
          </a:p>
        </p:txBody>
      </p:sp>
    </p:spTree>
    <p:extLst>
      <p:ext uri="{BB962C8B-B14F-4D97-AF65-F5344CB8AC3E}">
        <p14:creationId xmlns:p14="http://schemas.microsoft.com/office/powerpoint/2010/main" val="1878836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Soil Variables table, record % of slope. Then click on Org Matter (organic matter).</a:t>
            </a:r>
            <a:r>
              <a:rPr lang="en-US"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C4F933-6243-A14B-B603-45B81D083EA6}" type="slidenum">
              <a:rPr lang="en-US" smtClean="0"/>
              <a:t>20</a:t>
            </a:fld>
            <a:endParaRPr lang="en-US"/>
          </a:p>
        </p:txBody>
      </p:sp>
    </p:spTree>
    <p:extLst>
      <p:ext uri="{BB962C8B-B14F-4D97-AF65-F5344CB8AC3E}">
        <p14:creationId xmlns:p14="http://schemas.microsoft.com/office/powerpoint/2010/main" val="1652074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Below the graph, click on the View Source Data link.</a:t>
            </a:r>
          </a:p>
        </p:txBody>
      </p:sp>
      <p:sp>
        <p:nvSpPr>
          <p:cNvPr id="4" name="Slide Number Placeholder 3"/>
          <p:cNvSpPr>
            <a:spLocks noGrp="1"/>
          </p:cNvSpPr>
          <p:nvPr>
            <p:ph type="sldNum" sz="quarter" idx="10"/>
          </p:nvPr>
        </p:nvSpPr>
        <p:spPr/>
        <p:txBody>
          <a:bodyPr/>
          <a:lstStyle/>
          <a:p>
            <a:fld id="{CAC4F933-6243-A14B-B603-45B81D083EA6}" type="slidenum">
              <a:rPr lang="en-US" smtClean="0"/>
              <a:t>21</a:t>
            </a:fld>
            <a:endParaRPr lang="en-US"/>
          </a:p>
        </p:txBody>
      </p:sp>
    </p:spTree>
    <p:extLst>
      <p:ext uri="{BB962C8B-B14F-4D97-AF65-F5344CB8AC3E}">
        <p14:creationId xmlns:p14="http://schemas.microsoft.com/office/powerpoint/2010/main" val="4228065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Find percent organic matter and pH by water extraction on the data table, and record them in the Soil Variables table.</a:t>
            </a:r>
          </a:p>
        </p:txBody>
      </p:sp>
      <p:sp>
        <p:nvSpPr>
          <p:cNvPr id="4" name="Slide Number Placeholder 3"/>
          <p:cNvSpPr>
            <a:spLocks noGrp="1"/>
          </p:cNvSpPr>
          <p:nvPr>
            <p:ph type="sldNum" sz="quarter" idx="10"/>
          </p:nvPr>
        </p:nvSpPr>
        <p:spPr/>
        <p:txBody>
          <a:bodyPr/>
          <a:lstStyle/>
          <a:p>
            <a:fld id="{CAC4F933-6243-A14B-B603-45B81D083EA6}" type="slidenum">
              <a:rPr lang="en-US" smtClean="0"/>
              <a:t>22</a:t>
            </a:fld>
            <a:endParaRPr lang="en-US"/>
          </a:p>
        </p:txBody>
      </p:sp>
    </p:spTree>
    <p:extLst>
      <p:ext uri="{BB962C8B-B14F-4D97-AF65-F5344CB8AC3E}">
        <p14:creationId xmlns:p14="http://schemas.microsoft.com/office/powerpoint/2010/main" val="1228519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Click on the blue triangle next to Hydraulic and Erosion Ratings to find Runoff, and record it in the Soil Variables table.</a:t>
            </a:r>
          </a:p>
        </p:txBody>
      </p:sp>
      <p:sp>
        <p:nvSpPr>
          <p:cNvPr id="4" name="Slide Number Placeholder 3"/>
          <p:cNvSpPr>
            <a:spLocks noGrp="1"/>
          </p:cNvSpPr>
          <p:nvPr>
            <p:ph type="sldNum" sz="quarter" idx="10"/>
          </p:nvPr>
        </p:nvSpPr>
        <p:spPr/>
        <p:txBody>
          <a:bodyPr/>
          <a:lstStyle/>
          <a:p>
            <a:fld id="{CAC4F933-6243-A14B-B603-45B81D083EA6}" type="slidenum">
              <a:rPr lang="en-US" smtClean="0"/>
              <a:t>23</a:t>
            </a:fld>
            <a:endParaRPr lang="en-US"/>
          </a:p>
        </p:txBody>
      </p:sp>
    </p:spTree>
    <p:extLst>
      <p:ext uri="{BB962C8B-B14F-4D97-AF65-F5344CB8AC3E}">
        <p14:creationId xmlns:p14="http://schemas.microsoft.com/office/powerpoint/2010/main" val="3851068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left-hand corner, press the Close button until you get back to the Menu button.  Repeat steps d-l for the next location until you have completed the first three columns of the Soil Variables table.          </a:t>
            </a:r>
          </a:p>
          <a:p>
            <a:endParaRPr lang="en-US" dirty="0"/>
          </a:p>
        </p:txBody>
      </p:sp>
      <p:sp>
        <p:nvSpPr>
          <p:cNvPr id="4" name="Slide Number Placeholder 3"/>
          <p:cNvSpPr>
            <a:spLocks noGrp="1"/>
          </p:cNvSpPr>
          <p:nvPr>
            <p:ph type="sldNum" sz="quarter" idx="10"/>
          </p:nvPr>
        </p:nvSpPr>
        <p:spPr/>
        <p:txBody>
          <a:bodyPr/>
          <a:lstStyle/>
          <a:p>
            <a:fld id="{CAC4F933-6243-A14B-B603-45B81D083EA6}" type="slidenum">
              <a:rPr lang="en-US" smtClean="0"/>
              <a:t>24</a:t>
            </a:fld>
            <a:endParaRPr lang="en-US"/>
          </a:p>
        </p:txBody>
      </p:sp>
    </p:spTree>
    <p:extLst>
      <p:ext uri="{BB962C8B-B14F-4D97-AF65-F5344CB8AC3E}">
        <p14:creationId xmlns:p14="http://schemas.microsoft.com/office/powerpoint/2010/main" val="2343656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Begin at step d to complete the last column of the Soil Variables table for your location.  Instead of entering coordinates in </a:t>
            </a:r>
            <a:r>
              <a:rPr lang="en-US" sz="1200" kern="1200" smtClean="0">
                <a:solidFill>
                  <a:schemeClr val="tx1"/>
                </a:solidFill>
                <a:effectLst/>
                <a:latin typeface="+mn-lt"/>
                <a:ea typeface="+mn-ea"/>
                <a:cs typeface="+mn-cs"/>
              </a:rPr>
              <a:t>step f, </a:t>
            </a:r>
            <a:r>
              <a:rPr lang="en-US" sz="1200" kern="1200" dirty="0" smtClean="0">
                <a:solidFill>
                  <a:schemeClr val="tx1"/>
                </a:solidFill>
                <a:effectLst/>
                <a:latin typeface="+mn-lt"/>
                <a:ea typeface="+mn-ea"/>
                <a:cs typeface="+mn-cs"/>
              </a:rPr>
              <a:t>click “Use My Current Location.”  Use the “+” button in the right hand corner to zoom in on the map to find your location, and click on the soil code nearest your location.</a:t>
            </a:r>
          </a:p>
        </p:txBody>
      </p:sp>
      <p:sp>
        <p:nvSpPr>
          <p:cNvPr id="4" name="Slide Number Placeholder 3"/>
          <p:cNvSpPr>
            <a:spLocks noGrp="1"/>
          </p:cNvSpPr>
          <p:nvPr>
            <p:ph type="sldNum" sz="quarter" idx="10"/>
          </p:nvPr>
        </p:nvSpPr>
        <p:spPr/>
        <p:txBody>
          <a:bodyPr/>
          <a:lstStyle/>
          <a:p>
            <a:fld id="{CAC4F933-6243-A14B-B603-45B81D083EA6}" type="slidenum">
              <a:rPr lang="en-US" smtClean="0"/>
              <a:t>25</a:t>
            </a:fld>
            <a:endParaRPr lang="en-US"/>
          </a:p>
        </p:txBody>
      </p:sp>
    </p:spTree>
    <p:extLst>
      <p:ext uri="{BB962C8B-B14F-4D97-AF65-F5344CB8AC3E}">
        <p14:creationId xmlns:p14="http://schemas.microsoft.com/office/powerpoint/2010/main" val="1624521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t>
            </a:r>
            <a:r>
              <a:rPr lang="en-US" sz="1200" kern="1200" smtClean="0">
                <a:solidFill>
                  <a:schemeClr val="tx1"/>
                </a:solidFill>
                <a:effectLst/>
                <a:latin typeface="+mn-lt"/>
                <a:ea typeface="+mn-ea"/>
                <a:cs typeface="+mn-cs"/>
              </a:rPr>
              <a:t>xamine </a:t>
            </a:r>
            <a:r>
              <a:rPr lang="en-US" sz="1200" kern="1200" dirty="0" smtClean="0">
                <a:solidFill>
                  <a:schemeClr val="tx1"/>
                </a:solidFill>
                <a:effectLst/>
                <a:latin typeface="+mn-lt"/>
                <a:ea typeface="+mn-ea"/>
                <a:cs typeface="+mn-cs"/>
              </a:rPr>
              <a:t>the tubes and compare the color to the copies of the color charts from the soil test kits to determine nutrient and pH levels.  Try to match the shade of your test as closely as possible to the color chart.  Make determinations of nutrient levels, from </a:t>
            </a:r>
            <a:r>
              <a:rPr lang="en-US" sz="1200" i="1" kern="1200" dirty="0" smtClean="0">
                <a:solidFill>
                  <a:schemeClr val="tx1"/>
                </a:solidFill>
                <a:effectLst/>
                <a:latin typeface="+mn-lt"/>
                <a:ea typeface="+mn-ea"/>
                <a:cs typeface="+mn-cs"/>
              </a:rPr>
              <a:t>high</a:t>
            </a:r>
            <a:r>
              <a:rPr lang="en-US" sz="1200" kern="1200" dirty="0" smtClean="0">
                <a:solidFill>
                  <a:schemeClr val="tx1"/>
                </a:solidFill>
                <a:effectLst/>
                <a:latin typeface="+mn-lt"/>
                <a:ea typeface="+mn-ea"/>
                <a:cs typeface="+mn-cs"/>
              </a:rPr>
              <a:t> to </a:t>
            </a:r>
            <a:r>
              <a:rPr lang="en-US" sz="1200" i="1" kern="1200" dirty="0" smtClean="0">
                <a:solidFill>
                  <a:schemeClr val="tx1"/>
                </a:solidFill>
                <a:effectLst/>
                <a:latin typeface="+mn-lt"/>
                <a:ea typeface="+mn-ea"/>
                <a:cs typeface="+mn-cs"/>
              </a:rPr>
              <a:t>very low</a:t>
            </a:r>
            <a:r>
              <a:rPr lang="en-US" sz="1200" kern="1200" dirty="0" smtClean="0">
                <a:solidFill>
                  <a:schemeClr val="tx1"/>
                </a:solidFill>
                <a:effectLst/>
                <a:latin typeface="+mn-lt"/>
                <a:ea typeface="+mn-ea"/>
                <a:cs typeface="+mn-cs"/>
              </a:rPr>
              <a:t>, and determine the number level of your pH test.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CAC4F933-6243-A14B-B603-45B81D083EA6}" type="slidenum">
              <a:rPr lang="en-US" smtClean="0"/>
              <a:t>26</a:t>
            </a:fld>
            <a:endParaRPr lang="en-US"/>
          </a:p>
        </p:txBody>
      </p:sp>
    </p:spTree>
    <p:extLst>
      <p:ext uri="{BB962C8B-B14F-4D97-AF65-F5344CB8AC3E}">
        <p14:creationId xmlns:p14="http://schemas.microsoft.com/office/powerpoint/2010/main" val="106135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we saw in the graph, temperatures are increasing.  Warmer temperatures result in more water evaporating into the air because warm water evaporates more readily.  Plus, warmer air can hold more water.  Because there is more water in the atmosphere, the frequency of intense precipitation will increase in some areas, and we will see more extreme events.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CAC4F933-6243-A14B-B603-45B81D083EA6}" type="slidenum">
              <a:rPr lang="en-US" smtClean="0"/>
              <a:t>3</a:t>
            </a:fld>
            <a:endParaRPr lang="en-US"/>
          </a:p>
        </p:txBody>
      </p:sp>
    </p:spTree>
    <p:extLst>
      <p:ext uri="{BB962C8B-B14F-4D97-AF65-F5344CB8AC3E}">
        <p14:creationId xmlns:p14="http://schemas.microsoft.com/office/powerpoint/2010/main" val="351624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Soil erosion is the wearing away of soil by water or wind.  As we saw in our model, extreme precipitation can erode soil.</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CAC4F933-6243-A14B-B603-45B81D083EA6}" type="slidenum">
              <a:rPr lang="en-US" smtClean="0"/>
              <a:t>4</a:t>
            </a:fld>
            <a:endParaRPr lang="en-US"/>
          </a:p>
        </p:txBody>
      </p:sp>
    </p:spTree>
    <p:extLst>
      <p:ext uri="{BB962C8B-B14F-4D97-AF65-F5344CB8AC3E}">
        <p14:creationId xmlns:p14="http://schemas.microsoft.com/office/powerpoint/2010/main" val="2295551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5563" lvl="1"/>
            <a:r>
              <a:rPr lang="en-US" sz="1200" kern="1200" dirty="0" smtClean="0">
                <a:solidFill>
                  <a:schemeClr val="tx1"/>
                </a:solidFill>
                <a:effectLst/>
                <a:latin typeface="+mn-lt"/>
                <a:ea typeface="+mn-ea"/>
                <a:cs typeface="+mn-cs"/>
              </a:rPr>
              <a:t>Pretend that you manage an imaginary farm that will be hit by extreme rain.  You are going to examine the soil quality before and after the extreme precipitation event.  This extreme precipitation event will erode much of the topsoil, which is the top 0-20 cm of soil.  Topsoil is usually more nutrient rich than lower layers of soil.</a:t>
            </a:r>
          </a:p>
          <a:p>
            <a:pPr marL="55563" lvl="1"/>
            <a:endParaRPr lang="en-US" sz="1200" kern="1200" dirty="0" smtClean="0">
              <a:solidFill>
                <a:schemeClr val="tx1"/>
              </a:solidFill>
              <a:effectLst/>
              <a:latin typeface="+mn-lt"/>
              <a:ea typeface="+mn-ea"/>
              <a:cs typeface="+mn-cs"/>
            </a:endParaRPr>
          </a:p>
          <a:p>
            <a:pPr marL="55563" lvl="1"/>
            <a:r>
              <a:rPr lang="en-US" sz="1200" kern="1200" dirty="0" smtClean="0">
                <a:solidFill>
                  <a:schemeClr val="tx1"/>
                </a:solidFill>
                <a:effectLst/>
                <a:latin typeface="+mn-lt"/>
                <a:ea typeface="+mn-ea"/>
                <a:cs typeface="+mn-cs"/>
              </a:rPr>
              <a:t>You will be measuring the pH and nutrients of the topsoil (before the extreme event) and lower layer of soil (after the extreme event) on your imaginary farm.  </a:t>
            </a:r>
            <a:endParaRPr lang="en-US" sz="14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C4F933-6243-A14B-B603-45B81D083EA6}" type="slidenum">
              <a:rPr lang="en-US" smtClean="0"/>
              <a:t>5</a:t>
            </a:fld>
            <a:endParaRPr lang="en-US"/>
          </a:p>
        </p:txBody>
      </p:sp>
    </p:spTree>
    <p:extLst>
      <p:ext uri="{BB962C8B-B14F-4D97-AF65-F5344CB8AC3E}">
        <p14:creationId xmlns:p14="http://schemas.microsoft.com/office/powerpoint/2010/main" val="36485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5563" lvl="1"/>
            <a:r>
              <a:rPr lang="en-US" sz="1200" kern="1200" dirty="0" smtClean="0">
                <a:solidFill>
                  <a:schemeClr val="tx1"/>
                </a:solidFill>
                <a:effectLst/>
                <a:latin typeface="+mn-lt"/>
                <a:ea typeface="+mn-ea"/>
                <a:cs typeface="+mn-cs"/>
              </a:rPr>
              <a:t>pH is how acidic or basic a solution is. Vegetables need fairly neutral or slightly acidic soil.  </a:t>
            </a:r>
          </a:p>
          <a:p>
            <a:pPr marL="55563" lvl="1"/>
            <a:endParaRPr lang="en-US" sz="1200" kern="1200" dirty="0" smtClean="0">
              <a:solidFill>
                <a:schemeClr val="tx1"/>
              </a:solidFill>
              <a:effectLst/>
              <a:latin typeface="+mn-lt"/>
              <a:ea typeface="+mn-ea"/>
              <a:cs typeface="+mn-cs"/>
            </a:endParaRPr>
          </a:p>
          <a:p>
            <a:pPr marL="55563" lvl="1"/>
            <a:r>
              <a:rPr lang="en-US" sz="1200" kern="1200" dirty="0" smtClean="0">
                <a:solidFill>
                  <a:schemeClr val="tx1"/>
                </a:solidFill>
                <a:effectLst/>
                <a:latin typeface="+mn-lt"/>
                <a:ea typeface="+mn-ea"/>
                <a:cs typeface="+mn-cs"/>
              </a:rPr>
              <a:t>[Give examples of the pH of common household solutions from the graphic.]</a:t>
            </a:r>
            <a:endParaRPr lang="en-US" sz="1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C4F933-6243-A14B-B603-45B81D083EA6}" type="slidenum">
              <a:rPr lang="en-US" smtClean="0"/>
              <a:t>6</a:t>
            </a:fld>
            <a:endParaRPr lang="en-US"/>
          </a:p>
        </p:txBody>
      </p:sp>
    </p:spTree>
    <p:extLst>
      <p:ext uri="{BB962C8B-B14F-4D97-AF65-F5344CB8AC3E}">
        <p14:creationId xmlns:p14="http://schemas.microsoft.com/office/powerpoint/2010/main" val="4289757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agriculture, it is important to provide nutrients for the crops.  A nutrient is a substance that provides needed components for energy or growth.</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CAC4F933-6243-A14B-B603-45B81D083EA6}" type="slidenum">
              <a:rPr lang="en-US" smtClean="0"/>
              <a:t>7</a:t>
            </a:fld>
            <a:endParaRPr lang="en-US"/>
          </a:p>
        </p:txBody>
      </p:sp>
    </p:spTree>
    <p:extLst>
      <p:ext uri="{BB962C8B-B14F-4D97-AF65-F5344CB8AC3E}">
        <p14:creationId xmlns:p14="http://schemas.microsoft.com/office/powerpoint/2010/main" val="2056142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 important nutrient for plants is nitrogen.  It is needed to make molecules for necessary functions, such as chlorophyll, energy molecules, proteins, and DNA.  Crops that need low nitrogen are beans, peas, tomatoes, and squash.  Crops that need high nitrogen are potatoes, corn, broccoli, and cabbage.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CAC4F933-6243-A14B-B603-45B81D083EA6}" type="slidenum">
              <a:rPr lang="en-US" smtClean="0"/>
              <a:t>8</a:t>
            </a:fld>
            <a:endParaRPr lang="en-US"/>
          </a:p>
        </p:txBody>
      </p:sp>
    </p:spTree>
    <p:extLst>
      <p:ext uri="{BB962C8B-B14F-4D97-AF65-F5344CB8AC3E}">
        <p14:creationId xmlns:p14="http://schemas.microsoft.com/office/powerpoint/2010/main" val="2673986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Phosphorous is also an important nutrient for making molecules for necessary functions, such as energy molecules and DNA.  It is a high need nutrient for most plants.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CAC4F933-6243-A14B-B603-45B81D083EA6}" type="slidenum">
              <a:rPr lang="en-US" smtClean="0"/>
              <a:t>9</a:t>
            </a:fld>
            <a:endParaRPr lang="en-US"/>
          </a:p>
        </p:txBody>
      </p:sp>
    </p:spTree>
    <p:extLst>
      <p:ext uri="{BB962C8B-B14F-4D97-AF65-F5344CB8AC3E}">
        <p14:creationId xmlns:p14="http://schemas.microsoft.com/office/powerpoint/2010/main" val="2417278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A46DAE-301F-A540-A058-6F0914FE28A1}" type="datetimeFigureOut">
              <a:rPr lang="en-US" smtClean="0"/>
              <a:pPr/>
              <a:t>8/8/17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E2C47-7BDD-4149-ABA4-13333A140F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A46DAE-301F-A540-A058-6F0914FE28A1}" type="datetimeFigureOut">
              <a:rPr lang="en-US" smtClean="0"/>
              <a:pPr/>
              <a:t>8/8/17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E2C47-7BDD-4149-ABA4-13333A140F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A46DAE-301F-A540-A058-6F0914FE28A1}" type="datetimeFigureOut">
              <a:rPr lang="en-US" smtClean="0"/>
              <a:pPr/>
              <a:t>8/8/17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E2C47-7BDD-4149-ABA4-13333A140F1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A46DAE-301F-A540-A058-6F0914FE28A1}" type="datetimeFigureOut">
              <a:rPr lang="en-US" smtClean="0"/>
              <a:pPr/>
              <a:t>8/8/17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E2C47-7BDD-4149-ABA4-13333A140F1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A46DAE-301F-A540-A058-6F0914FE28A1}" type="datetimeFigureOut">
              <a:rPr lang="en-US" smtClean="0"/>
              <a:pPr/>
              <a:t>8/8/17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E2C47-7BDD-4149-ABA4-13333A140F1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A46DAE-301F-A540-A058-6F0914FE28A1}" type="datetimeFigureOut">
              <a:rPr lang="en-US" smtClean="0"/>
              <a:pPr/>
              <a:t>8/8/17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E2C47-7BDD-4149-ABA4-13333A140F1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A46DAE-301F-A540-A058-6F0914FE28A1}" type="datetimeFigureOut">
              <a:rPr lang="en-US" smtClean="0"/>
              <a:pPr/>
              <a:t>8/8/17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AE2C47-7BDD-4149-ABA4-13333A140F1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A46DAE-301F-A540-A058-6F0914FE28A1}" type="datetimeFigureOut">
              <a:rPr lang="en-US" smtClean="0"/>
              <a:pPr/>
              <a:t>8/8/17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AE2C47-7BDD-4149-ABA4-13333A140F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A46DAE-301F-A540-A058-6F0914FE28A1}" type="datetimeFigureOut">
              <a:rPr lang="en-US" smtClean="0"/>
              <a:pPr/>
              <a:t>8/8/17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AE2C47-7BDD-4149-ABA4-13333A140F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A46DAE-301F-A540-A058-6F0914FE28A1}" type="datetimeFigureOut">
              <a:rPr lang="en-US" smtClean="0"/>
              <a:pPr/>
              <a:t>8/8/17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E2C47-7BDD-4149-ABA4-13333A140F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A46DAE-301F-A540-A058-6F0914FE28A1}" type="datetimeFigureOut">
              <a:rPr lang="en-US" smtClean="0"/>
              <a:pPr/>
              <a:t>8/8/17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E2C47-7BDD-4149-ABA4-13333A140F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FB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latin typeface="Perpetua"/>
                <a:cs typeface="Perpetua"/>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latin typeface="Perpetua"/>
                <a:cs typeface="Perpetua"/>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latin typeface="Perpetua"/>
                <a:cs typeface="Perpetua"/>
              </a:defRPr>
            </a:lvl1pPr>
          </a:lstStyle>
          <a:p>
            <a:fld id="{18AE2C47-7BDD-4149-ABA4-13333A140F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venir Black"/>
          <a:ea typeface="+mj-ea"/>
          <a:cs typeface="Avenir Black"/>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venir Black"/>
          <a:ea typeface="+mn-ea"/>
          <a:cs typeface="Avenir Black"/>
        </a:defRPr>
      </a:lvl1pPr>
      <a:lvl2pPr marL="742950" indent="-285750" algn="l" defTabSz="457200" rtl="0" eaLnBrk="1" latinLnBrk="0" hangingPunct="1">
        <a:spcBef>
          <a:spcPct val="20000"/>
        </a:spcBef>
        <a:buFont typeface="Arial"/>
        <a:buChar char="–"/>
        <a:defRPr sz="2800" kern="1200">
          <a:solidFill>
            <a:schemeClr val="tx1"/>
          </a:solidFill>
          <a:latin typeface="Avenir Black"/>
          <a:ea typeface="+mn-ea"/>
          <a:cs typeface="Avenir Black"/>
        </a:defRPr>
      </a:lvl2pPr>
      <a:lvl3pPr marL="1143000" indent="-228600" algn="l" defTabSz="457200" rtl="0" eaLnBrk="1" latinLnBrk="0" hangingPunct="1">
        <a:spcBef>
          <a:spcPct val="20000"/>
        </a:spcBef>
        <a:buFont typeface="Arial"/>
        <a:buChar char="•"/>
        <a:defRPr sz="2400" kern="1200">
          <a:solidFill>
            <a:schemeClr val="tx1"/>
          </a:solidFill>
          <a:latin typeface="Avenir Black"/>
          <a:ea typeface="+mn-ea"/>
          <a:cs typeface="Avenir Black"/>
        </a:defRPr>
      </a:lvl3pPr>
      <a:lvl4pPr marL="1600200" indent="-228600" algn="l" defTabSz="457200" rtl="0" eaLnBrk="1" latinLnBrk="0" hangingPunct="1">
        <a:spcBef>
          <a:spcPct val="20000"/>
        </a:spcBef>
        <a:buFont typeface="Arial"/>
        <a:buChar char="–"/>
        <a:defRPr sz="2000" kern="1200">
          <a:solidFill>
            <a:schemeClr val="tx1"/>
          </a:solidFill>
          <a:latin typeface="Avenir Black"/>
          <a:ea typeface="+mn-ea"/>
          <a:cs typeface="Avenir Black"/>
        </a:defRPr>
      </a:lvl4pPr>
      <a:lvl5pPr marL="2057400" indent="-228600" algn="l" defTabSz="457200" rtl="0" eaLnBrk="1" latinLnBrk="0" hangingPunct="1">
        <a:spcBef>
          <a:spcPct val="20000"/>
        </a:spcBef>
        <a:buFont typeface="Arial"/>
        <a:buChar char="»"/>
        <a:defRPr sz="2000" kern="1200">
          <a:solidFill>
            <a:schemeClr val="tx1"/>
          </a:solidFill>
          <a:latin typeface="Avenir Black"/>
          <a:ea typeface="+mn-ea"/>
          <a:cs typeface="Avenir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www.casoilresource.lawr.ucdavis.edu/soilweb-apps/" TargetMode="Externa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774" cy="6858000"/>
          </a:xfrm>
          <a:prstGeom prst="rect">
            <a:avLst/>
          </a:prstGeom>
        </p:spPr>
      </p:pic>
    </p:spTree>
    <p:extLst>
      <p:ext uri="{BB962C8B-B14F-4D97-AF65-F5344CB8AC3E}">
        <p14:creationId xmlns:p14="http://schemas.microsoft.com/office/powerpoint/2010/main" val="17466172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Quality Testing</a:t>
            </a:r>
            <a:endParaRPr lang="en-US" dirty="0"/>
          </a:p>
        </p:txBody>
      </p:sp>
      <p:sp>
        <p:nvSpPr>
          <p:cNvPr id="3" name="Content Placeholder 2"/>
          <p:cNvSpPr>
            <a:spLocks noGrp="1"/>
          </p:cNvSpPr>
          <p:nvPr>
            <p:ph idx="1"/>
          </p:nvPr>
        </p:nvSpPr>
        <p:spPr>
          <a:xfrm>
            <a:off x="457200" y="1417638"/>
            <a:ext cx="8229600" cy="4708525"/>
          </a:xfrm>
        </p:spPr>
        <p:txBody>
          <a:bodyPr/>
          <a:lstStyle/>
          <a:p>
            <a:r>
              <a:rPr lang="en-US" u="sng" dirty="0" smtClean="0"/>
              <a:t>Potash</a:t>
            </a:r>
            <a:r>
              <a:rPr lang="en-US" dirty="0" smtClean="0"/>
              <a:t> (Potassium)</a:t>
            </a:r>
          </a:p>
          <a:p>
            <a:pPr lvl="1"/>
            <a:r>
              <a:rPr lang="en-US" sz="3000" dirty="0" smtClean="0"/>
              <a:t>Sustains plant growth and reproduction</a:t>
            </a:r>
          </a:p>
          <a:p>
            <a:pPr lvl="2"/>
            <a:r>
              <a:rPr lang="en-US" sz="2800" dirty="0" smtClean="0"/>
              <a:t>Used to build plant structures</a:t>
            </a:r>
          </a:p>
          <a:p>
            <a:pPr lvl="2"/>
            <a:r>
              <a:rPr lang="en-US" sz="2800" dirty="0" smtClean="0"/>
              <a:t>Aids in photosynthesis</a:t>
            </a:r>
            <a:endParaRPr lang="en-US" sz="2800" dirty="0"/>
          </a:p>
        </p:txBody>
      </p:sp>
      <p:sp>
        <p:nvSpPr>
          <p:cNvPr id="4" name="TextBox 3"/>
          <p:cNvSpPr txBox="1"/>
          <p:nvPr/>
        </p:nvSpPr>
        <p:spPr>
          <a:xfrm>
            <a:off x="609600" y="6488668"/>
            <a:ext cx="7848599" cy="369332"/>
          </a:xfrm>
          <a:prstGeom prst="rect">
            <a:avLst/>
          </a:prstGeom>
          <a:noFill/>
        </p:spPr>
        <p:txBody>
          <a:bodyPr wrap="square" rtlCol="0">
            <a:spAutoFit/>
          </a:bodyPr>
          <a:lstStyle/>
          <a:p>
            <a:pPr algn="ctr"/>
            <a:r>
              <a:rPr lang="en-US" dirty="0" smtClean="0">
                <a:solidFill>
                  <a:srgbClr val="000000"/>
                </a:solidFill>
                <a:latin typeface="Baskerville"/>
                <a:cs typeface="Baskerville"/>
              </a:rPr>
              <a:t>Source: </a:t>
            </a:r>
            <a:r>
              <a:rPr lang="en-US" dirty="0" err="1" smtClean="0">
                <a:solidFill>
                  <a:srgbClr val="000000"/>
                </a:solidFill>
                <a:latin typeface="Baskerville"/>
                <a:cs typeface="Baskerville"/>
              </a:rPr>
              <a:t>www.cdfa.ca.gov</a:t>
            </a:r>
            <a:r>
              <a:rPr lang="en-US" dirty="0">
                <a:solidFill>
                  <a:srgbClr val="000000"/>
                </a:solidFill>
                <a:latin typeface="Baskerville"/>
                <a:cs typeface="Baskerville"/>
              </a:rPr>
              <a:t>/</a:t>
            </a:r>
            <a:r>
              <a:rPr lang="en-US" dirty="0" err="1">
                <a:solidFill>
                  <a:srgbClr val="000000"/>
                </a:solidFill>
                <a:latin typeface="Baskerville"/>
                <a:cs typeface="Baskerville"/>
              </a:rPr>
              <a:t>oefi</a:t>
            </a:r>
            <a:r>
              <a:rPr lang="en-US" dirty="0">
                <a:solidFill>
                  <a:srgbClr val="000000"/>
                </a:solidFill>
                <a:latin typeface="Baskerville"/>
                <a:cs typeface="Baskerville"/>
              </a:rPr>
              <a:t>/</a:t>
            </a:r>
            <a:r>
              <a:rPr lang="en-US" dirty="0" err="1">
                <a:solidFill>
                  <a:srgbClr val="000000"/>
                </a:solidFill>
                <a:latin typeface="Baskerville"/>
                <a:cs typeface="Baskerville"/>
              </a:rPr>
              <a:t>healthysoils</a:t>
            </a:r>
            <a:r>
              <a:rPr lang="en-US" dirty="0">
                <a:solidFill>
                  <a:srgbClr val="000000"/>
                </a:solidFill>
                <a:latin typeface="Baskerville"/>
                <a:cs typeface="Baskerville"/>
              </a:rPr>
              <a:t>/</a:t>
            </a:r>
          </a:p>
        </p:txBody>
      </p:sp>
      <p:pic>
        <p:nvPicPr>
          <p:cNvPr id="6" name="Picture 5" descr="healthy_soi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810000"/>
            <a:ext cx="3167565" cy="2660755"/>
          </a:xfrm>
          <a:prstGeom prst="rect">
            <a:avLst/>
          </a:prstGeom>
        </p:spPr>
      </p:pic>
    </p:spTree>
    <p:extLst>
      <p:ext uri="{BB962C8B-B14F-4D97-AF65-F5344CB8AC3E}">
        <p14:creationId xmlns:p14="http://schemas.microsoft.com/office/powerpoint/2010/main" val="25314588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Quality Testing</a:t>
            </a:r>
            <a:endParaRPr lang="en-US" dirty="0"/>
          </a:p>
        </p:txBody>
      </p:sp>
      <p:sp>
        <p:nvSpPr>
          <p:cNvPr id="3" name="Content Placeholder 2"/>
          <p:cNvSpPr>
            <a:spLocks noGrp="1"/>
          </p:cNvSpPr>
          <p:nvPr>
            <p:ph idx="1"/>
          </p:nvPr>
        </p:nvSpPr>
        <p:spPr/>
        <p:txBody>
          <a:bodyPr/>
          <a:lstStyle/>
          <a:p>
            <a:r>
              <a:rPr lang="en-US" dirty="0" smtClean="0"/>
              <a:t>Make a prediction</a:t>
            </a:r>
          </a:p>
        </p:txBody>
      </p:sp>
      <p:pic>
        <p:nvPicPr>
          <p:cNvPr id="5" name="Picture 4" descr="Screen Shot 2017-07-24 at 2.11.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95211"/>
            <a:ext cx="9144000" cy="3330952"/>
          </a:xfrm>
          <a:prstGeom prst="rect">
            <a:avLst/>
          </a:prstGeom>
        </p:spPr>
      </p:pic>
    </p:spTree>
    <p:extLst>
      <p:ext uri="{BB962C8B-B14F-4D97-AF65-F5344CB8AC3E}">
        <p14:creationId xmlns:p14="http://schemas.microsoft.com/office/powerpoint/2010/main" val="42049767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Quality Testing</a:t>
            </a:r>
            <a:endParaRPr lang="en-US" dirty="0"/>
          </a:p>
        </p:txBody>
      </p:sp>
      <p:sp>
        <p:nvSpPr>
          <p:cNvPr id="3" name="Content Placeholder 2"/>
          <p:cNvSpPr>
            <a:spLocks noGrp="1"/>
          </p:cNvSpPr>
          <p:nvPr>
            <p:ph idx="1"/>
          </p:nvPr>
        </p:nvSpPr>
        <p:spPr/>
        <p:txBody>
          <a:bodyPr/>
          <a:lstStyle/>
          <a:p>
            <a:r>
              <a:rPr lang="en-US" dirty="0" smtClean="0"/>
              <a:t>Follow instructions to test</a:t>
            </a:r>
            <a:endParaRPr lang="en-US" dirty="0"/>
          </a:p>
        </p:txBody>
      </p:sp>
      <p:pic>
        <p:nvPicPr>
          <p:cNvPr id="4" name="Picture 3" descr="IMG_209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2333283"/>
            <a:ext cx="3352800" cy="4372317"/>
          </a:xfrm>
          <a:prstGeom prst="rect">
            <a:avLst/>
          </a:prstGeom>
        </p:spPr>
      </p:pic>
    </p:spTree>
    <p:extLst>
      <p:ext uri="{BB962C8B-B14F-4D97-AF65-F5344CB8AC3E}">
        <p14:creationId xmlns:p14="http://schemas.microsoft.com/office/powerpoint/2010/main" val="24715370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Comparing Soil on </a:t>
            </a:r>
            <a:br>
              <a:rPr lang="en-US" sz="3800" dirty="0" smtClean="0"/>
            </a:br>
            <a:r>
              <a:rPr lang="en-US" sz="3800" dirty="0" smtClean="0"/>
              <a:t>Agricultural Lands with </a:t>
            </a:r>
            <a:r>
              <a:rPr lang="en-US" sz="3800" dirty="0" err="1" smtClean="0"/>
              <a:t>SoilWeb</a:t>
            </a:r>
            <a:endParaRPr lang="en-US" sz="3800" dirty="0"/>
          </a:p>
        </p:txBody>
      </p:sp>
      <p:pic>
        <p:nvPicPr>
          <p:cNvPr id="4" name="Content Placeholder 6" descr="soilweb.png"/>
          <p:cNvPicPr>
            <a:picLocks noChangeAspect="1"/>
          </p:cNvPicPr>
          <p:nvPr/>
        </p:nvPicPr>
        <p:blipFill>
          <a:blip r:embed="rId3">
            <a:extLst>
              <a:ext uri="{28A0092B-C50C-407E-A947-70E740481C1C}">
                <a14:useLocalDpi xmlns:a14="http://schemas.microsoft.com/office/drawing/2010/main" val="0"/>
              </a:ext>
            </a:extLst>
          </a:blip>
          <a:srcRect l="-12177" r="-12177"/>
          <a:stretch>
            <a:fillRect/>
          </a:stretch>
        </p:blipFill>
        <p:spPr>
          <a:xfrm>
            <a:off x="1447799" y="2709202"/>
            <a:ext cx="6573913" cy="3615398"/>
          </a:xfrm>
          <a:prstGeom prst="rect">
            <a:avLst/>
          </a:prstGeom>
        </p:spPr>
      </p:pic>
      <p:sp>
        <p:nvSpPr>
          <p:cNvPr id="5" name="Content Placeholder 4"/>
          <p:cNvSpPr>
            <a:spLocks noGrp="1"/>
          </p:cNvSpPr>
          <p:nvPr>
            <p:ph idx="1"/>
          </p:nvPr>
        </p:nvSpPr>
        <p:spPr>
          <a:xfrm>
            <a:off x="457200" y="1686075"/>
            <a:ext cx="8229600" cy="4525963"/>
          </a:xfrm>
        </p:spPr>
        <p:txBody>
          <a:bodyPr/>
          <a:lstStyle/>
          <a:p>
            <a:r>
              <a:rPr lang="en-US" dirty="0"/>
              <a:t>C</a:t>
            </a:r>
            <a:r>
              <a:rPr lang="en-US" dirty="0" smtClean="0"/>
              <a:t>omputer or tablet with internet access</a:t>
            </a:r>
            <a:endParaRPr lang="en-US" dirty="0"/>
          </a:p>
        </p:txBody>
      </p:sp>
      <p:sp>
        <p:nvSpPr>
          <p:cNvPr id="6" name="TextBox 5"/>
          <p:cNvSpPr txBox="1"/>
          <p:nvPr/>
        </p:nvSpPr>
        <p:spPr>
          <a:xfrm>
            <a:off x="1676400" y="6324600"/>
            <a:ext cx="6096000" cy="276999"/>
          </a:xfrm>
          <a:prstGeom prst="rect">
            <a:avLst/>
          </a:prstGeom>
          <a:noFill/>
        </p:spPr>
        <p:txBody>
          <a:bodyPr wrap="square" rtlCol="0">
            <a:spAutoFit/>
          </a:bodyPr>
          <a:lstStyle/>
          <a:p>
            <a:pPr algn="ctr"/>
            <a:r>
              <a:rPr lang="en-US" sz="1200" dirty="0" smtClean="0">
                <a:latin typeface="Baskerville"/>
                <a:cs typeface="Baskerville"/>
              </a:rPr>
              <a:t>Source: </a:t>
            </a:r>
            <a:r>
              <a:rPr lang="en-US" sz="1200" dirty="0" err="1" smtClean="0">
                <a:latin typeface="Baskerville"/>
                <a:cs typeface="Baskerville"/>
              </a:rPr>
              <a:t>casoilresource.lawr.ucdavis.edu</a:t>
            </a:r>
            <a:r>
              <a:rPr lang="en-US" sz="1200" dirty="0">
                <a:latin typeface="Baskerville"/>
                <a:cs typeface="Baskerville"/>
              </a:rPr>
              <a:t>/</a:t>
            </a:r>
            <a:r>
              <a:rPr lang="en-US" sz="1200" dirty="0" err="1">
                <a:latin typeface="Baskerville"/>
                <a:cs typeface="Baskerville"/>
              </a:rPr>
              <a:t>gmap</a:t>
            </a:r>
            <a:r>
              <a:rPr lang="en-US" sz="1200" dirty="0">
                <a:latin typeface="Baskerville"/>
                <a:cs typeface="Baskerville"/>
              </a:rPr>
              <a:t>/</a:t>
            </a:r>
          </a:p>
        </p:txBody>
      </p:sp>
    </p:spTree>
    <p:extLst>
      <p:ext uri="{BB962C8B-B14F-4D97-AF65-F5344CB8AC3E}">
        <p14:creationId xmlns:p14="http://schemas.microsoft.com/office/powerpoint/2010/main" val="99437483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Comparing Soil on </a:t>
            </a:r>
            <a:br>
              <a:rPr lang="en-US" sz="3800" dirty="0"/>
            </a:br>
            <a:r>
              <a:rPr lang="en-US" sz="3800" dirty="0"/>
              <a:t>Agricultural Lands with </a:t>
            </a:r>
            <a:r>
              <a:rPr lang="en-US" sz="3800" dirty="0" err="1"/>
              <a:t>SoilWeb</a:t>
            </a:r>
            <a:endParaRPr lang="en-US" sz="3800" dirty="0"/>
          </a:p>
        </p:txBody>
      </p:sp>
      <p:sp>
        <p:nvSpPr>
          <p:cNvPr id="3" name="Content Placeholder 2"/>
          <p:cNvSpPr>
            <a:spLocks noGrp="1"/>
          </p:cNvSpPr>
          <p:nvPr>
            <p:ph idx="1"/>
          </p:nvPr>
        </p:nvSpPr>
        <p:spPr/>
        <p:txBody>
          <a:bodyPr>
            <a:normAutofit lnSpcReduction="10000"/>
          </a:bodyPr>
          <a:lstStyle/>
          <a:p>
            <a:r>
              <a:rPr lang="en-US" dirty="0" err="1" smtClean="0"/>
              <a:t>SoilWeb</a:t>
            </a:r>
            <a:r>
              <a:rPr lang="en-US" dirty="0" smtClean="0"/>
              <a:t> created with soil data collected by the USDA-NRCS </a:t>
            </a:r>
          </a:p>
          <a:p>
            <a:pPr lvl="1"/>
            <a:r>
              <a:rPr lang="en-US" dirty="0" smtClean="0"/>
              <a:t>US </a:t>
            </a:r>
            <a:r>
              <a:rPr lang="en-US" dirty="0"/>
              <a:t>Department of Agriculture-Natural Resources Conservation </a:t>
            </a:r>
            <a:r>
              <a:rPr lang="en-US" dirty="0" smtClean="0"/>
              <a:t>Service</a:t>
            </a:r>
          </a:p>
          <a:p>
            <a:r>
              <a:rPr lang="en-US" dirty="0" smtClean="0"/>
              <a:t>Surveys conducted on the ground</a:t>
            </a:r>
          </a:p>
          <a:p>
            <a:pPr lvl="1"/>
            <a:r>
              <a:rPr lang="en-US" dirty="0"/>
              <a:t>S</a:t>
            </a:r>
            <a:r>
              <a:rPr lang="en-US" dirty="0" smtClean="0"/>
              <a:t>oil samples analyzed in laboratories</a:t>
            </a:r>
          </a:p>
          <a:p>
            <a:r>
              <a:rPr lang="en-US" dirty="0" smtClean="0"/>
              <a:t>Information about soil is used by farmers, foresters, ecologists, and many others</a:t>
            </a:r>
          </a:p>
        </p:txBody>
      </p:sp>
    </p:spTree>
    <p:extLst>
      <p:ext uri="{BB962C8B-B14F-4D97-AF65-F5344CB8AC3E}">
        <p14:creationId xmlns:p14="http://schemas.microsoft.com/office/powerpoint/2010/main" val="575957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57200" y="228600"/>
            <a:ext cx="8229600" cy="1748764"/>
          </a:xfrm>
        </p:spPr>
        <p:txBody>
          <a:bodyPr/>
          <a:lstStyle/>
          <a:p>
            <a:pPr marL="285750" indent="-285750"/>
            <a:r>
              <a:rPr lang="en-US" sz="1800" dirty="0" smtClean="0"/>
              <a:t>Type “</a:t>
            </a:r>
            <a:r>
              <a:rPr lang="en-US" sz="1800" dirty="0" err="1" smtClean="0"/>
              <a:t>SoilWeb</a:t>
            </a:r>
            <a:r>
              <a:rPr lang="en-US" sz="1800" dirty="0" smtClean="0"/>
              <a:t>” into a search engine to find a link to the website. </a:t>
            </a:r>
            <a:br>
              <a:rPr lang="en-US" sz="1800" dirty="0" smtClean="0"/>
            </a:br>
            <a:r>
              <a:rPr lang="en-US" sz="1800" dirty="0" smtClean="0"/>
              <a:t>Click </a:t>
            </a:r>
            <a:r>
              <a:rPr lang="en-US" sz="1800" dirty="0"/>
              <a:t>on the </a:t>
            </a:r>
            <a:r>
              <a:rPr lang="en-US" sz="1800" dirty="0" smtClean="0"/>
              <a:t>link, or type this URL into your browser:</a:t>
            </a:r>
            <a:br>
              <a:rPr lang="en-US" sz="1800" dirty="0" smtClean="0"/>
            </a:br>
            <a:r>
              <a:rPr lang="en-US" sz="1800" u="sng" dirty="0">
                <a:hlinkClick r:id="rId3"/>
              </a:rPr>
              <a:t>casoilresource.lawr.ucdavis.edu/soilweb-apps/</a:t>
            </a:r>
            <a:r>
              <a:rPr lang="en-US" sz="1800" dirty="0"/>
              <a:t> </a:t>
            </a:r>
            <a:r>
              <a:rPr lang="en-US" sz="1800" dirty="0" smtClean="0"/>
              <a:t/>
            </a:r>
            <a:br>
              <a:rPr lang="en-US" sz="1800" dirty="0" smtClean="0"/>
            </a:br>
            <a:r>
              <a:rPr lang="en-US" sz="1800" dirty="0" smtClean="0"/>
              <a:t>A </a:t>
            </a:r>
            <a:r>
              <a:rPr lang="en-US" sz="1800" dirty="0"/>
              <a:t>pop-up will appear, click ok. </a:t>
            </a:r>
            <a:br>
              <a:rPr lang="en-US" sz="1800" dirty="0"/>
            </a:br>
            <a:r>
              <a:rPr lang="en-US" sz="1800" dirty="0" smtClean="0"/>
              <a:t>Click </a:t>
            </a:r>
            <a:r>
              <a:rPr lang="en-US" sz="1800" dirty="0"/>
              <a:t>in the upper left corner on Menu.</a:t>
            </a:r>
          </a:p>
        </p:txBody>
      </p:sp>
      <p:pic>
        <p:nvPicPr>
          <p:cNvPr id="7" name="Content Placeholder 6" descr="soilweb.png"/>
          <p:cNvPicPr>
            <a:picLocks noGrp="1" noChangeAspect="1"/>
          </p:cNvPicPr>
          <p:nvPr>
            <p:ph idx="1"/>
          </p:nvPr>
        </p:nvPicPr>
        <p:blipFill>
          <a:blip r:embed="rId4">
            <a:extLst>
              <a:ext uri="{28A0092B-C50C-407E-A947-70E740481C1C}">
                <a14:useLocalDpi xmlns:a14="http://schemas.microsoft.com/office/drawing/2010/main" val="0"/>
              </a:ext>
            </a:extLst>
          </a:blip>
          <a:srcRect l="-12177" r="-12177"/>
          <a:stretch>
            <a:fillRect/>
          </a:stretch>
        </p:blipFill>
        <p:spPr>
          <a:xfrm>
            <a:off x="942109" y="1977364"/>
            <a:ext cx="7543800" cy="4148799"/>
          </a:xfrm>
        </p:spPr>
      </p:pic>
      <p:sp>
        <p:nvSpPr>
          <p:cNvPr id="3" name="Notched Right Arrow 2"/>
          <p:cNvSpPr/>
          <p:nvPr/>
        </p:nvSpPr>
        <p:spPr>
          <a:xfrm rot="14048587">
            <a:off x="1787013" y="3270012"/>
            <a:ext cx="1981200" cy="533400"/>
          </a:xfrm>
          <a:prstGeom prst="notchedRightArrow">
            <a:avLst>
              <a:gd name="adj1" fmla="val 50000"/>
              <a:gd name="adj2" fmla="val 6519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676400" y="6131602"/>
            <a:ext cx="6096000" cy="276999"/>
          </a:xfrm>
          <a:prstGeom prst="rect">
            <a:avLst/>
          </a:prstGeom>
          <a:noFill/>
        </p:spPr>
        <p:txBody>
          <a:bodyPr wrap="square" rtlCol="0">
            <a:spAutoFit/>
          </a:bodyPr>
          <a:lstStyle/>
          <a:p>
            <a:pPr algn="ctr"/>
            <a:r>
              <a:rPr lang="en-US" sz="1200" dirty="0" smtClean="0">
                <a:latin typeface="Baskerville"/>
                <a:cs typeface="Baskerville"/>
              </a:rPr>
              <a:t>Source: </a:t>
            </a:r>
            <a:r>
              <a:rPr lang="en-US" sz="1200" dirty="0" err="1" smtClean="0">
                <a:latin typeface="Baskerville"/>
                <a:cs typeface="Baskerville"/>
              </a:rPr>
              <a:t>casoilresource.lawr.ucdavis.edu</a:t>
            </a:r>
            <a:r>
              <a:rPr lang="en-US" sz="1200" dirty="0">
                <a:latin typeface="Baskerville"/>
                <a:cs typeface="Baskerville"/>
              </a:rPr>
              <a:t>/</a:t>
            </a:r>
            <a:r>
              <a:rPr lang="en-US" sz="1200" dirty="0" err="1">
                <a:latin typeface="Baskerville"/>
                <a:cs typeface="Baskerville"/>
              </a:rPr>
              <a:t>gmap</a:t>
            </a:r>
            <a:r>
              <a:rPr lang="en-US" sz="1200" dirty="0">
                <a:latin typeface="Baskerville"/>
                <a:cs typeface="Baskerville"/>
              </a:rPr>
              <a:t>/</a:t>
            </a:r>
          </a:p>
        </p:txBody>
      </p:sp>
    </p:spTree>
    <p:extLst>
      <p:ext uri="{BB962C8B-B14F-4D97-AF65-F5344CB8AC3E}">
        <p14:creationId xmlns:p14="http://schemas.microsoft.com/office/powerpoint/2010/main" val="3338668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On the dropdown menu, click Zoom to Location.</a:t>
            </a:r>
            <a:endParaRPr lang="en-US" sz="1800" dirty="0"/>
          </a:p>
        </p:txBody>
      </p:sp>
      <p:pic>
        <p:nvPicPr>
          <p:cNvPr id="6" name="Content Placeholder 5" descr="huntsville 4 .png"/>
          <p:cNvPicPr>
            <a:picLocks noGrp="1" noChangeAspect="1"/>
          </p:cNvPicPr>
          <p:nvPr>
            <p:ph idx="1"/>
          </p:nvPr>
        </p:nvPicPr>
        <p:blipFill>
          <a:blip r:embed="rId3">
            <a:extLst>
              <a:ext uri="{28A0092B-C50C-407E-A947-70E740481C1C}">
                <a14:useLocalDpi xmlns:a14="http://schemas.microsoft.com/office/drawing/2010/main" val="0"/>
              </a:ext>
            </a:extLst>
          </a:blip>
          <a:srcRect l="-10183" r="-10183"/>
          <a:stretch>
            <a:fillRect/>
          </a:stretch>
        </p:blipFill>
        <p:spPr/>
      </p:pic>
      <p:sp>
        <p:nvSpPr>
          <p:cNvPr id="5" name="Notched Right Arrow 4"/>
          <p:cNvSpPr/>
          <p:nvPr/>
        </p:nvSpPr>
        <p:spPr>
          <a:xfrm rot="14048587">
            <a:off x="1972627" y="2948368"/>
            <a:ext cx="1981200" cy="533400"/>
          </a:xfrm>
          <a:prstGeom prst="notchedRightArrow">
            <a:avLst>
              <a:gd name="adj1" fmla="val 50000"/>
              <a:gd name="adj2" fmla="val 6519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1676400" y="6131602"/>
            <a:ext cx="6096000" cy="276999"/>
          </a:xfrm>
          <a:prstGeom prst="rect">
            <a:avLst/>
          </a:prstGeom>
          <a:noFill/>
        </p:spPr>
        <p:txBody>
          <a:bodyPr wrap="square" rtlCol="0">
            <a:spAutoFit/>
          </a:bodyPr>
          <a:lstStyle/>
          <a:p>
            <a:pPr algn="ctr"/>
            <a:r>
              <a:rPr lang="en-US" sz="1200" dirty="0" smtClean="0">
                <a:latin typeface="Baskerville"/>
                <a:cs typeface="Baskerville"/>
              </a:rPr>
              <a:t>Source: </a:t>
            </a:r>
            <a:r>
              <a:rPr lang="en-US" sz="1200" dirty="0" err="1" smtClean="0">
                <a:latin typeface="Baskerville"/>
                <a:cs typeface="Baskerville"/>
              </a:rPr>
              <a:t>casoilresource.lawr.ucdavis.edu</a:t>
            </a:r>
            <a:r>
              <a:rPr lang="en-US" sz="1200" dirty="0">
                <a:latin typeface="Baskerville"/>
                <a:cs typeface="Baskerville"/>
              </a:rPr>
              <a:t>/</a:t>
            </a:r>
            <a:r>
              <a:rPr lang="en-US" sz="1200" dirty="0" err="1">
                <a:latin typeface="Baskerville"/>
                <a:cs typeface="Baskerville"/>
              </a:rPr>
              <a:t>gmap</a:t>
            </a:r>
            <a:r>
              <a:rPr lang="en-US" sz="1200" dirty="0">
                <a:latin typeface="Baskerville"/>
                <a:cs typeface="Baskerville"/>
              </a:rPr>
              <a:t>/</a:t>
            </a:r>
          </a:p>
        </p:txBody>
      </p:sp>
    </p:spTree>
    <p:extLst>
      <p:ext uri="{BB962C8B-B14F-4D97-AF65-F5344CB8AC3E}">
        <p14:creationId xmlns:p14="http://schemas.microsoft.com/office/powerpoint/2010/main" val="28535056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Enter your longitude and latitude coordinates and click Go.</a:t>
            </a:r>
            <a:endParaRPr lang="en-US" sz="1800" dirty="0"/>
          </a:p>
        </p:txBody>
      </p:sp>
      <p:pic>
        <p:nvPicPr>
          <p:cNvPr id="7" name="Content Placeholder 6" descr="enter location.png"/>
          <p:cNvPicPr>
            <a:picLocks noGrp="1" noChangeAspect="1"/>
          </p:cNvPicPr>
          <p:nvPr>
            <p:ph idx="1"/>
          </p:nvPr>
        </p:nvPicPr>
        <p:blipFill>
          <a:blip r:embed="rId3">
            <a:extLst>
              <a:ext uri="{28A0092B-C50C-407E-A947-70E740481C1C}">
                <a14:useLocalDpi xmlns:a14="http://schemas.microsoft.com/office/drawing/2010/main" val="0"/>
              </a:ext>
            </a:extLst>
          </a:blip>
          <a:srcRect l="-10228" r="-10228"/>
          <a:stretch>
            <a:fillRect/>
          </a:stretch>
        </p:blipFill>
        <p:spPr/>
      </p:pic>
      <p:sp>
        <p:nvSpPr>
          <p:cNvPr id="5" name="Notched Right Arrow 4"/>
          <p:cNvSpPr/>
          <p:nvPr/>
        </p:nvSpPr>
        <p:spPr>
          <a:xfrm rot="14048587">
            <a:off x="2015613" y="3404077"/>
            <a:ext cx="1981200" cy="533400"/>
          </a:xfrm>
          <a:prstGeom prst="notchedRightArrow">
            <a:avLst>
              <a:gd name="adj1" fmla="val 50000"/>
              <a:gd name="adj2" fmla="val 6519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676400" y="6131602"/>
            <a:ext cx="6096000" cy="276999"/>
          </a:xfrm>
          <a:prstGeom prst="rect">
            <a:avLst/>
          </a:prstGeom>
          <a:noFill/>
        </p:spPr>
        <p:txBody>
          <a:bodyPr wrap="square" rtlCol="0">
            <a:spAutoFit/>
          </a:bodyPr>
          <a:lstStyle/>
          <a:p>
            <a:pPr algn="ctr"/>
            <a:r>
              <a:rPr lang="en-US" sz="1200" dirty="0" smtClean="0">
                <a:latin typeface="Baskerville"/>
                <a:cs typeface="Baskerville"/>
              </a:rPr>
              <a:t>Source: </a:t>
            </a:r>
            <a:r>
              <a:rPr lang="en-US" sz="1200" dirty="0" err="1" smtClean="0">
                <a:latin typeface="Baskerville"/>
                <a:cs typeface="Baskerville"/>
              </a:rPr>
              <a:t>casoilresource.lawr.ucdavis.edu</a:t>
            </a:r>
            <a:r>
              <a:rPr lang="en-US" sz="1200" dirty="0">
                <a:latin typeface="Baskerville"/>
                <a:cs typeface="Baskerville"/>
              </a:rPr>
              <a:t>/</a:t>
            </a:r>
            <a:r>
              <a:rPr lang="en-US" sz="1200" dirty="0" err="1">
                <a:latin typeface="Baskerville"/>
                <a:cs typeface="Baskerville"/>
              </a:rPr>
              <a:t>gmap</a:t>
            </a:r>
            <a:r>
              <a:rPr lang="en-US" sz="1200" dirty="0">
                <a:latin typeface="Baskerville"/>
                <a:cs typeface="Baskerville"/>
              </a:rPr>
              <a:t>/</a:t>
            </a:r>
          </a:p>
        </p:txBody>
      </p:sp>
    </p:spTree>
    <p:extLst>
      <p:ext uri="{BB962C8B-B14F-4D97-AF65-F5344CB8AC3E}">
        <p14:creationId xmlns:p14="http://schemas.microsoft.com/office/powerpoint/2010/main" val="21095674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Locate your soil code and click on that code.</a:t>
            </a:r>
            <a:endParaRPr lang="en-US" sz="1800" dirty="0"/>
          </a:p>
        </p:txBody>
      </p:sp>
      <p:pic>
        <p:nvPicPr>
          <p:cNvPr id="7" name="Content Placeholder 6" descr="chose soil code.png"/>
          <p:cNvPicPr>
            <a:picLocks noGrp="1" noChangeAspect="1"/>
          </p:cNvPicPr>
          <p:nvPr>
            <p:ph idx="1"/>
          </p:nvPr>
        </p:nvPicPr>
        <p:blipFill>
          <a:blip r:embed="rId3">
            <a:extLst>
              <a:ext uri="{28A0092B-C50C-407E-A947-70E740481C1C}">
                <a14:useLocalDpi xmlns:a14="http://schemas.microsoft.com/office/drawing/2010/main" val="0"/>
              </a:ext>
            </a:extLst>
          </a:blip>
          <a:srcRect l="-10093" r="-10093"/>
          <a:stretch>
            <a:fillRect/>
          </a:stretch>
        </p:blipFill>
        <p:spPr/>
      </p:pic>
      <p:sp>
        <p:nvSpPr>
          <p:cNvPr id="5" name="Notched Right Arrow 4"/>
          <p:cNvSpPr/>
          <p:nvPr/>
        </p:nvSpPr>
        <p:spPr>
          <a:xfrm rot="14048587">
            <a:off x="4835013" y="4197588"/>
            <a:ext cx="1981200" cy="533400"/>
          </a:xfrm>
          <a:prstGeom prst="notchedRightArrow">
            <a:avLst>
              <a:gd name="adj1" fmla="val 50000"/>
              <a:gd name="adj2" fmla="val 6519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6" name="TextBox 5"/>
          <p:cNvSpPr txBox="1"/>
          <p:nvPr/>
        </p:nvSpPr>
        <p:spPr>
          <a:xfrm>
            <a:off x="1676400" y="6131602"/>
            <a:ext cx="6096000" cy="276999"/>
          </a:xfrm>
          <a:prstGeom prst="rect">
            <a:avLst/>
          </a:prstGeom>
          <a:noFill/>
        </p:spPr>
        <p:txBody>
          <a:bodyPr wrap="square" rtlCol="0">
            <a:spAutoFit/>
          </a:bodyPr>
          <a:lstStyle/>
          <a:p>
            <a:pPr algn="ctr"/>
            <a:r>
              <a:rPr lang="en-US" sz="1200" dirty="0" smtClean="0">
                <a:latin typeface="Baskerville"/>
                <a:cs typeface="Baskerville"/>
              </a:rPr>
              <a:t>Source: </a:t>
            </a:r>
            <a:r>
              <a:rPr lang="en-US" sz="1200" dirty="0" err="1" smtClean="0">
                <a:latin typeface="Baskerville"/>
                <a:cs typeface="Baskerville"/>
              </a:rPr>
              <a:t>casoilresource.lawr.ucdavis.edu</a:t>
            </a:r>
            <a:r>
              <a:rPr lang="en-US" sz="1200" dirty="0">
                <a:latin typeface="Baskerville"/>
                <a:cs typeface="Baskerville"/>
              </a:rPr>
              <a:t>/</a:t>
            </a:r>
            <a:r>
              <a:rPr lang="en-US" sz="1200" dirty="0" err="1">
                <a:latin typeface="Baskerville"/>
                <a:cs typeface="Baskerville"/>
              </a:rPr>
              <a:t>gmap</a:t>
            </a:r>
            <a:r>
              <a:rPr lang="en-US" sz="1200" dirty="0">
                <a:latin typeface="Baskerville"/>
                <a:cs typeface="Baskerville"/>
              </a:rPr>
              <a:t>/</a:t>
            </a:r>
          </a:p>
        </p:txBody>
      </p:sp>
    </p:spTree>
    <p:extLst>
      <p:ext uri="{BB962C8B-B14F-4D97-AF65-F5344CB8AC3E}">
        <p14:creationId xmlns:p14="http://schemas.microsoft.com/office/powerpoint/2010/main" val="3631288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Data for your soil type will appear on the left. Select the soil component that comprises most of the map unit.</a:t>
            </a:r>
            <a:endParaRPr lang="en-US" sz="1800" dirty="0"/>
          </a:p>
        </p:txBody>
      </p:sp>
      <p:pic>
        <p:nvPicPr>
          <p:cNvPr id="6" name="Content Placeholder 5" descr="dominant soil.png"/>
          <p:cNvPicPr>
            <a:picLocks noGrp="1" noChangeAspect="1"/>
          </p:cNvPicPr>
          <p:nvPr>
            <p:ph idx="1"/>
          </p:nvPr>
        </p:nvPicPr>
        <p:blipFill>
          <a:blip r:embed="rId3">
            <a:extLst>
              <a:ext uri="{28A0092B-C50C-407E-A947-70E740481C1C}">
                <a14:useLocalDpi xmlns:a14="http://schemas.microsoft.com/office/drawing/2010/main" val="0"/>
              </a:ext>
            </a:extLst>
          </a:blip>
          <a:srcRect l="-10566" r="-10566"/>
          <a:stretch>
            <a:fillRect/>
          </a:stretch>
        </p:blipFill>
        <p:spPr/>
      </p:pic>
      <p:sp>
        <p:nvSpPr>
          <p:cNvPr id="7" name="Notched Right Arrow 6"/>
          <p:cNvSpPr/>
          <p:nvPr/>
        </p:nvSpPr>
        <p:spPr>
          <a:xfrm rot="10800000">
            <a:off x="2667000" y="2057399"/>
            <a:ext cx="1981200" cy="533400"/>
          </a:xfrm>
          <a:prstGeom prst="notchedRightArrow">
            <a:avLst>
              <a:gd name="adj1" fmla="val 50000"/>
              <a:gd name="adj2" fmla="val 6519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9" name="TextBox 8"/>
          <p:cNvSpPr txBox="1"/>
          <p:nvPr/>
        </p:nvSpPr>
        <p:spPr>
          <a:xfrm>
            <a:off x="1676400" y="6131602"/>
            <a:ext cx="6096000" cy="276999"/>
          </a:xfrm>
          <a:prstGeom prst="rect">
            <a:avLst/>
          </a:prstGeom>
          <a:noFill/>
        </p:spPr>
        <p:txBody>
          <a:bodyPr wrap="square" rtlCol="0">
            <a:spAutoFit/>
          </a:bodyPr>
          <a:lstStyle/>
          <a:p>
            <a:pPr algn="ctr"/>
            <a:r>
              <a:rPr lang="en-US" sz="1200" dirty="0" smtClean="0">
                <a:latin typeface="Baskerville"/>
                <a:cs typeface="Baskerville"/>
              </a:rPr>
              <a:t>Source: </a:t>
            </a:r>
            <a:r>
              <a:rPr lang="en-US" sz="1200" dirty="0" err="1" smtClean="0">
                <a:latin typeface="Baskerville"/>
                <a:cs typeface="Baskerville"/>
              </a:rPr>
              <a:t>casoilresource.lawr.ucdavis.edu</a:t>
            </a:r>
            <a:r>
              <a:rPr lang="en-US" sz="1200" dirty="0">
                <a:latin typeface="Baskerville"/>
                <a:cs typeface="Baskerville"/>
              </a:rPr>
              <a:t>/</a:t>
            </a:r>
            <a:r>
              <a:rPr lang="en-US" sz="1200" dirty="0" err="1">
                <a:latin typeface="Baskerville"/>
                <a:cs typeface="Baskerville"/>
              </a:rPr>
              <a:t>gmap</a:t>
            </a:r>
            <a:r>
              <a:rPr lang="en-US" sz="1200" dirty="0">
                <a:latin typeface="Baskerville"/>
                <a:cs typeface="Baskerville"/>
              </a:rPr>
              <a:t>/</a:t>
            </a:r>
          </a:p>
        </p:txBody>
      </p:sp>
    </p:spTree>
    <p:extLst>
      <p:ext uri="{BB962C8B-B14F-4D97-AF65-F5344CB8AC3E}">
        <p14:creationId xmlns:p14="http://schemas.microsoft.com/office/powerpoint/2010/main" val="29904844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274638"/>
            <a:ext cx="8534399" cy="1143000"/>
          </a:xfrm>
        </p:spPr>
        <p:txBody>
          <a:bodyPr/>
          <a:lstStyle/>
          <a:p>
            <a:r>
              <a:rPr lang="en-US" sz="4000" dirty="0" smtClean="0"/>
              <a:t>Climate Change &amp; Extreme Events</a:t>
            </a:r>
            <a:endParaRPr lang="en-US" sz="4000" dirty="0"/>
          </a:p>
        </p:txBody>
      </p:sp>
      <p:sp>
        <p:nvSpPr>
          <p:cNvPr id="3" name="Content Placeholder 2"/>
          <p:cNvSpPr>
            <a:spLocks noGrp="1"/>
          </p:cNvSpPr>
          <p:nvPr>
            <p:ph idx="1"/>
          </p:nvPr>
        </p:nvSpPr>
        <p:spPr>
          <a:xfrm>
            <a:off x="457200" y="1417638"/>
            <a:ext cx="8000999" cy="4917819"/>
          </a:xfrm>
        </p:spPr>
        <p:txBody>
          <a:bodyPr/>
          <a:lstStyle/>
          <a:p>
            <a:r>
              <a:rPr lang="en-US" dirty="0" smtClean="0"/>
              <a:t>Average global temperature on Earth is increasing</a:t>
            </a:r>
          </a:p>
        </p:txBody>
      </p:sp>
      <p:sp>
        <p:nvSpPr>
          <p:cNvPr id="4" name="TextBox 3"/>
          <p:cNvSpPr txBox="1"/>
          <p:nvPr/>
        </p:nvSpPr>
        <p:spPr>
          <a:xfrm>
            <a:off x="609600" y="6150791"/>
            <a:ext cx="7848599" cy="369332"/>
          </a:xfrm>
          <a:prstGeom prst="rect">
            <a:avLst/>
          </a:prstGeom>
          <a:noFill/>
        </p:spPr>
        <p:txBody>
          <a:bodyPr wrap="square" rtlCol="0">
            <a:spAutoFit/>
          </a:bodyPr>
          <a:lstStyle/>
          <a:p>
            <a:r>
              <a:rPr lang="en-US" dirty="0">
                <a:solidFill>
                  <a:srgbClr val="000000"/>
                </a:solidFill>
                <a:latin typeface="Baskerville"/>
                <a:cs typeface="Baskerville"/>
              </a:rPr>
              <a:t>Source: </a:t>
            </a:r>
            <a:r>
              <a:rPr lang="en-US" dirty="0" err="1">
                <a:solidFill>
                  <a:srgbClr val="000000"/>
                </a:solidFill>
                <a:latin typeface="Baskerville"/>
                <a:cs typeface="Baskerville"/>
              </a:rPr>
              <a:t>earthobservatory.nasa.gov</a:t>
            </a:r>
            <a:r>
              <a:rPr lang="en-US" dirty="0">
                <a:solidFill>
                  <a:srgbClr val="000000"/>
                </a:solidFill>
                <a:latin typeface="Baskerville"/>
                <a:cs typeface="Baskerville"/>
              </a:rPr>
              <a:t>/Features/</a:t>
            </a:r>
            <a:r>
              <a:rPr lang="en-US" dirty="0" err="1">
                <a:solidFill>
                  <a:srgbClr val="000000"/>
                </a:solidFill>
                <a:latin typeface="Baskerville"/>
                <a:cs typeface="Baskerville"/>
              </a:rPr>
              <a:t>GlobalWarming</a:t>
            </a:r>
            <a:r>
              <a:rPr lang="en-US" dirty="0">
                <a:solidFill>
                  <a:srgbClr val="000000"/>
                </a:solidFill>
                <a:latin typeface="Baskerville"/>
                <a:cs typeface="Baskerville"/>
              </a:rPr>
              <a:t>/page2.phpv</a:t>
            </a:r>
          </a:p>
        </p:txBody>
      </p:sp>
      <p:pic>
        <p:nvPicPr>
          <p:cNvPr id="6" name="Picture 5" descr="giss_temperatu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4985" y="2667000"/>
            <a:ext cx="7018992" cy="3256032"/>
          </a:xfrm>
          <a:prstGeom prst="rect">
            <a:avLst/>
          </a:prstGeom>
        </p:spPr>
      </p:pic>
    </p:spTree>
    <p:extLst>
      <p:ext uri="{BB962C8B-B14F-4D97-AF65-F5344CB8AC3E}">
        <p14:creationId xmlns:p14="http://schemas.microsoft.com/office/powerpoint/2010/main" val="166554077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In table 1, record % of slope. </a:t>
            </a:r>
            <a:br>
              <a:rPr lang="en-US" sz="1800" dirty="0" smtClean="0"/>
            </a:br>
            <a:r>
              <a:rPr lang="en-US" sz="1800" dirty="0" smtClean="0"/>
              <a:t>Then click on Org Matter (organic matter).</a:t>
            </a:r>
            <a:endParaRPr lang="en-US" sz="1800" dirty="0"/>
          </a:p>
        </p:txBody>
      </p:sp>
      <p:pic>
        <p:nvPicPr>
          <p:cNvPr id="5" name="Content Placeholder 4" descr="slope and organic matter.png"/>
          <p:cNvPicPr>
            <a:picLocks noGrp="1" noChangeAspect="1"/>
          </p:cNvPicPr>
          <p:nvPr>
            <p:ph idx="1"/>
          </p:nvPr>
        </p:nvPicPr>
        <p:blipFill>
          <a:blip r:embed="rId3">
            <a:extLst>
              <a:ext uri="{28A0092B-C50C-407E-A947-70E740481C1C}">
                <a14:useLocalDpi xmlns:a14="http://schemas.microsoft.com/office/drawing/2010/main" val="0"/>
              </a:ext>
            </a:extLst>
          </a:blip>
          <a:srcRect l="-9870" r="-9870"/>
          <a:stretch>
            <a:fillRect/>
          </a:stretch>
        </p:blipFill>
        <p:spPr/>
      </p:pic>
      <p:sp>
        <p:nvSpPr>
          <p:cNvPr id="8" name="Notched Right Arrow 7"/>
          <p:cNvSpPr/>
          <p:nvPr/>
        </p:nvSpPr>
        <p:spPr>
          <a:xfrm rot="10800000">
            <a:off x="2701412" y="1676400"/>
            <a:ext cx="1981200" cy="533400"/>
          </a:xfrm>
          <a:prstGeom prst="notchedRightArrow">
            <a:avLst>
              <a:gd name="adj1" fmla="val 50000"/>
              <a:gd name="adj2" fmla="val 6519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9" name="Notched Right Arrow 8"/>
          <p:cNvSpPr/>
          <p:nvPr/>
        </p:nvSpPr>
        <p:spPr>
          <a:xfrm rot="10800000">
            <a:off x="2057400" y="2514600"/>
            <a:ext cx="1981200" cy="533400"/>
          </a:xfrm>
          <a:prstGeom prst="notchedRightArrow">
            <a:avLst>
              <a:gd name="adj1" fmla="val 50000"/>
              <a:gd name="adj2" fmla="val 6519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7" name="TextBox 6"/>
          <p:cNvSpPr txBox="1"/>
          <p:nvPr/>
        </p:nvSpPr>
        <p:spPr>
          <a:xfrm>
            <a:off x="1676400" y="6131602"/>
            <a:ext cx="6096000" cy="276999"/>
          </a:xfrm>
          <a:prstGeom prst="rect">
            <a:avLst/>
          </a:prstGeom>
          <a:noFill/>
        </p:spPr>
        <p:txBody>
          <a:bodyPr wrap="square" rtlCol="0">
            <a:spAutoFit/>
          </a:bodyPr>
          <a:lstStyle/>
          <a:p>
            <a:pPr algn="ctr"/>
            <a:r>
              <a:rPr lang="en-US" sz="1200" dirty="0" smtClean="0">
                <a:latin typeface="Baskerville"/>
                <a:cs typeface="Baskerville"/>
              </a:rPr>
              <a:t>Source: </a:t>
            </a:r>
            <a:r>
              <a:rPr lang="en-US" sz="1200" dirty="0" err="1" smtClean="0">
                <a:latin typeface="Baskerville"/>
                <a:cs typeface="Baskerville"/>
              </a:rPr>
              <a:t>casoilresource.lawr.ucdavis.edu</a:t>
            </a:r>
            <a:r>
              <a:rPr lang="en-US" sz="1200" dirty="0">
                <a:latin typeface="Baskerville"/>
                <a:cs typeface="Baskerville"/>
              </a:rPr>
              <a:t>/</a:t>
            </a:r>
            <a:r>
              <a:rPr lang="en-US" sz="1200" dirty="0" err="1">
                <a:latin typeface="Baskerville"/>
                <a:cs typeface="Baskerville"/>
              </a:rPr>
              <a:t>gmap</a:t>
            </a:r>
            <a:r>
              <a:rPr lang="en-US" sz="1200" dirty="0">
                <a:latin typeface="Baskerville"/>
                <a:cs typeface="Baskerville"/>
              </a:rPr>
              <a:t>/</a:t>
            </a:r>
          </a:p>
        </p:txBody>
      </p:sp>
    </p:spTree>
    <p:extLst>
      <p:ext uri="{BB962C8B-B14F-4D97-AF65-F5344CB8AC3E}">
        <p14:creationId xmlns:p14="http://schemas.microsoft.com/office/powerpoint/2010/main" val="3721516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8"/>
                                        </p:tgtEl>
                                      </p:cBhvr>
                                      <p:by x="150000" y="150000"/>
                                    </p:animScale>
                                  </p:childTnLst>
                                </p:cTn>
                              </p:par>
                            </p:childTnLst>
                          </p:cTn>
                        </p:par>
                        <p:par>
                          <p:cTn id="7" fill="hold">
                            <p:stCondLst>
                              <p:cond delay="2000"/>
                            </p:stCondLst>
                            <p:childTnLst>
                              <p:par>
                                <p:cTn id="8" presetID="6" presetClass="emph" presetSubtype="0" fill="hold" grpId="0" nodeType="afterEffect">
                                  <p:stCondLst>
                                    <p:cond delay="0"/>
                                  </p:stCondLst>
                                  <p:childTnLst>
                                    <p:animScale>
                                      <p:cBhvr>
                                        <p:cTn id="9"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Below the graph, click on View Source Data.</a:t>
            </a:r>
            <a:endParaRPr lang="en-US" sz="1800" dirty="0"/>
          </a:p>
        </p:txBody>
      </p:sp>
      <p:pic>
        <p:nvPicPr>
          <p:cNvPr id="4" name="Content Placeholder 3" descr="view source data.png"/>
          <p:cNvPicPr>
            <a:picLocks noGrp="1" noChangeAspect="1"/>
          </p:cNvPicPr>
          <p:nvPr>
            <p:ph idx="1"/>
          </p:nvPr>
        </p:nvPicPr>
        <p:blipFill>
          <a:blip r:embed="rId3">
            <a:extLst>
              <a:ext uri="{28A0092B-C50C-407E-A947-70E740481C1C}">
                <a14:useLocalDpi xmlns:a14="http://schemas.microsoft.com/office/drawing/2010/main" val="0"/>
              </a:ext>
            </a:extLst>
          </a:blip>
          <a:srcRect l="-10565" r="-10565"/>
          <a:stretch>
            <a:fillRect/>
          </a:stretch>
        </p:blipFill>
        <p:spPr/>
      </p:pic>
      <p:sp>
        <p:nvSpPr>
          <p:cNvPr id="5" name="Notched Right Arrow 4"/>
          <p:cNvSpPr/>
          <p:nvPr/>
        </p:nvSpPr>
        <p:spPr>
          <a:xfrm rot="10800000">
            <a:off x="2895600" y="3962400"/>
            <a:ext cx="1981200" cy="533400"/>
          </a:xfrm>
          <a:prstGeom prst="notchedRightArrow">
            <a:avLst>
              <a:gd name="adj1" fmla="val 50000"/>
              <a:gd name="adj2" fmla="val 6519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7" name="TextBox 6"/>
          <p:cNvSpPr txBox="1"/>
          <p:nvPr/>
        </p:nvSpPr>
        <p:spPr>
          <a:xfrm>
            <a:off x="1676400" y="6131602"/>
            <a:ext cx="6096000" cy="276999"/>
          </a:xfrm>
          <a:prstGeom prst="rect">
            <a:avLst/>
          </a:prstGeom>
          <a:noFill/>
        </p:spPr>
        <p:txBody>
          <a:bodyPr wrap="square" rtlCol="0">
            <a:spAutoFit/>
          </a:bodyPr>
          <a:lstStyle/>
          <a:p>
            <a:pPr algn="ctr"/>
            <a:r>
              <a:rPr lang="en-US" sz="1200" dirty="0" smtClean="0">
                <a:latin typeface="Baskerville"/>
                <a:cs typeface="Baskerville"/>
              </a:rPr>
              <a:t>Source: </a:t>
            </a:r>
            <a:r>
              <a:rPr lang="en-US" sz="1200" dirty="0" err="1" smtClean="0">
                <a:latin typeface="Baskerville"/>
                <a:cs typeface="Baskerville"/>
              </a:rPr>
              <a:t>casoilresource.lawr.ucdavis.edu</a:t>
            </a:r>
            <a:r>
              <a:rPr lang="en-US" sz="1200" dirty="0">
                <a:latin typeface="Baskerville"/>
                <a:cs typeface="Baskerville"/>
              </a:rPr>
              <a:t>/</a:t>
            </a:r>
            <a:r>
              <a:rPr lang="en-US" sz="1200" dirty="0" err="1">
                <a:latin typeface="Baskerville"/>
                <a:cs typeface="Baskerville"/>
              </a:rPr>
              <a:t>gmap</a:t>
            </a:r>
            <a:r>
              <a:rPr lang="en-US" sz="1200" dirty="0">
                <a:latin typeface="Baskerville"/>
                <a:cs typeface="Baskerville"/>
              </a:rPr>
              <a:t>/</a:t>
            </a:r>
          </a:p>
        </p:txBody>
      </p:sp>
    </p:spTree>
    <p:extLst>
      <p:ext uri="{BB962C8B-B14F-4D97-AF65-F5344CB8AC3E}">
        <p14:creationId xmlns:p14="http://schemas.microsoft.com/office/powerpoint/2010/main" val="31156527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Use the data table to complete the table for</a:t>
            </a:r>
            <a:br>
              <a:rPr lang="en-US" sz="1800" dirty="0" smtClean="0"/>
            </a:br>
            <a:r>
              <a:rPr lang="en-US" sz="1800" dirty="0" smtClean="0"/>
              <a:t>percent organic matter </a:t>
            </a:r>
            <a:r>
              <a:rPr lang="en-US" sz="1800" dirty="0"/>
              <a:t>a</a:t>
            </a:r>
            <a:r>
              <a:rPr lang="en-US" sz="1800" dirty="0" smtClean="0"/>
              <a:t>nd </a:t>
            </a:r>
            <a:r>
              <a:rPr lang="en-US" sz="1800" dirty="0" err="1" smtClean="0"/>
              <a:t>pH.</a:t>
            </a:r>
            <a:endParaRPr lang="en-US" sz="1800" dirty="0"/>
          </a:p>
        </p:txBody>
      </p:sp>
      <p:pic>
        <p:nvPicPr>
          <p:cNvPr id="4" name="Content Placeholder 3" descr="data table.png"/>
          <p:cNvPicPr>
            <a:picLocks noGrp="1" noChangeAspect="1"/>
          </p:cNvPicPr>
          <p:nvPr>
            <p:ph idx="1"/>
          </p:nvPr>
        </p:nvPicPr>
        <p:blipFill>
          <a:blip r:embed="rId3">
            <a:extLst>
              <a:ext uri="{28A0092B-C50C-407E-A947-70E740481C1C}">
                <a14:useLocalDpi xmlns:a14="http://schemas.microsoft.com/office/drawing/2010/main" val="0"/>
              </a:ext>
            </a:extLst>
          </a:blip>
          <a:srcRect l="-10161" r="-10161"/>
          <a:stretch>
            <a:fillRect/>
          </a:stretch>
        </p:blipFill>
        <p:spPr>
          <a:xfrm>
            <a:off x="457200" y="1574800"/>
            <a:ext cx="8229600" cy="4525963"/>
          </a:xfrm>
        </p:spPr>
      </p:pic>
      <p:sp>
        <p:nvSpPr>
          <p:cNvPr id="5" name="Notched Right Arrow 4"/>
          <p:cNvSpPr/>
          <p:nvPr/>
        </p:nvSpPr>
        <p:spPr>
          <a:xfrm rot="16200000">
            <a:off x="2324100" y="3314701"/>
            <a:ext cx="1981200" cy="533400"/>
          </a:xfrm>
          <a:prstGeom prst="notchedRightArrow">
            <a:avLst>
              <a:gd name="adj1" fmla="val 50000"/>
              <a:gd name="adj2" fmla="val 6519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6" name="Notched Right Arrow 5"/>
          <p:cNvSpPr/>
          <p:nvPr/>
        </p:nvSpPr>
        <p:spPr>
          <a:xfrm rot="16200000">
            <a:off x="2991427" y="3326246"/>
            <a:ext cx="1981200" cy="533400"/>
          </a:xfrm>
          <a:prstGeom prst="notchedRightArrow">
            <a:avLst>
              <a:gd name="adj1" fmla="val 50000"/>
              <a:gd name="adj2" fmla="val 6519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8" name="TextBox 7"/>
          <p:cNvSpPr txBox="1"/>
          <p:nvPr/>
        </p:nvSpPr>
        <p:spPr>
          <a:xfrm>
            <a:off x="1143000" y="6131602"/>
            <a:ext cx="6781800" cy="276999"/>
          </a:xfrm>
          <a:prstGeom prst="rect">
            <a:avLst/>
          </a:prstGeom>
          <a:noFill/>
        </p:spPr>
        <p:txBody>
          <a:bodyPr wrap="square" rtlCol="0">
            <a:spAutoFit/>
          </a:bodyPr>
          <a:lstStyle/>
          <a:p>
            <a:pPr algn="ctr"/>
            <a:r>
              <a:rPr lang="en-US" sz="1200" dirty="0" smtClean="0">
                <a:latin typeface="Baskerville"/>
                <a:cs typeface="Baskerville"/>
              </a:rPr>
              <a:t>Source: </a:t>
            </a:r>
            <a:r>
              <a:rPr lang="en-US" sz="1200" dirty="0" err="1" smtClean="0">
                <a:latin typeface="Baskerville"/>
                <a:cs typeface="Baskerville"/>
              </a:rPr>
              <a:t>casoilresource.lawr.ucdavis.edu</a:t>
            </a:r>
            <a:r>
              <a:rPr lang="en-US" sz="1200" dirty="0">
                <a:latin typeface="Baskerville"/>
                <a:cs typeface="Baskerville"/>
              </a:rPr>
              <a:t>/</a:t>
            </a:r>
            <a:r>
              <a:rPr lang="en-US" sz="1200" dirty="0" err="1">
                <a:latin typeface="Baskerville"/>
                <a:cs typeface="Baskerville"/>
              </a:rPr>
              <a:t>soil_web</a:t>
            </a:r>
            <a:r>
              <a:rPr lang="en-US" sz="1200" dirty="0">
                <a:latin typeface="Baskerville"/>
                <a:cs typeface="Baskerville"/>
              </a:rPr>
              <a:t>/</a:t>
            </a:r>
            <a:r>
              <a:rPr lang="en-US" sz="1200" dirty="0" err="1">
                <a:latin typeface="Baskerville"/>
                <a:cs typeface="Baskerville"/>
              </a:rPr>
              <a:t>property_with_depth_table.php?cokey</a:t>
            </a:r>
            <a:r>
              <a:rPr lang="en-US" sz="1200" dirty="0">
                <a:latin typeface="Baskerville"/>
                <a:cs typeface="Baskerville"/>
              </a:rPr>
              <a:t>=12158185</a:t>
            </a:r>
          </a:p>
        </p:txBody>
      </p:sp>
    </p:spTree>
    <p:extLst>
      <p:ext uri="{BB962C8B-B14F-4D97-AF65-F5344CB8AC3E}">
        <p14:creationId xmlns:p14="http://schemas.microsoft.com/office/powerpoint/2010/main" val="38142202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
                                        </p:tgtEl>
                                      </p:cBhvr>
                                      <p:by x="150000" y="150000"/>
                                    </p:animScale>
                                  </p:childTnLst>
                                </p:cTn>
                              </p:par>
                            </p:childTnLst>
                          </p:cTn>
                        </p:par>
                        <p:par>
                          <p:cTn id="7" fill="hold">
                            <p:stCondLst>
                              <p:cond delay="2000"/>
                            </p:stCondLst>
                            <p:childTnLst>
                              <p:par>
                                <p:cTn id="8" presetID="6" presetClass="emph" presetSubtype="0" fill="hold" grpId="0" nodeType="afterEffect">
                                  <p:stCondLst>
                                    <p:cond delay="0"/>
                                  </p:stCondLst>
                                  <p:childTnLst>
                                    <p:animScale>
                                      <p:cBhvr>
                                        <p:cTn id="9"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Click on the blue triangle next to Hydraulic and Erosion Ratings to complete the table for Runoff.</a:t>
            </a:r>
            <a:endParaRPr lang="en-US" sz="1800" dirty="0"/>
          </a:p>
        </p:txBody>
      </p:sp>
      <p:pic>
        <p:nvPicPr>
          <p:cNvPr id="4" name="Content Placeholder 3" descr="runoff.png"/>
          <p:cNvPicPr>
            <a:picLocks noGrp="1" noChangeAspect="1"/>
          </p:cNvPicPr>
          <p:nvPr>
            <p:ph idx="1"/>
          </p:nvPr>
        </p:nvPicPr>
        <p:blipFill>
          <a:blip r:embed="rId3">
            <a:extLst>
              <a:ext uri="{28A0092B-C50C-407E-A947-70E740481C1C}">
                <a14:useLocalDpi xmlns:a14="http://schemas.microsoft.com/office/drawing/2010/main" val="0"/>
              </a:ext>
            </a:extLst>
          </a:blip>
          <a:srcRect t="8332" b="8332"/>
          <a:stretch>
            <a:fillRect/>
          </a:stretch>
        </p:blipFill>
        <p:spPr/>
      </p:pic>
      <p:sp>
        <p:nvSpPr>
          <p:cNvPr id="5" name="Notched Right Arrow 4"/>
          <p:cNvSpPr/>
          <p:nvPr/>
        </p:nvSpPr>
        <p:spPr>
          <a:xfrm rot="10800000">
            <a:off x="1333500" y="4038600"/>
            <a:ext cx="1981200" cy="533400"/>
          </a:xfrm>
          <a:prstGeom prst="notchedRightArrow">
            <a:avLst>
              <a:gd name="adj1" fmla="val 50000"/>
              <a:gd name="adj2" fmla="val 6519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6" name="Notched Right Arrow 5"/>
          <p:cNvSpPr/>
          <p:nvPr/>
        </p:nvSpPr>
        <p:spPr>
          <a:xfrm rot="10800000">
            <a:off x="1600200" y="4724400"/>
            <a:ext cx="1981200" cy="533400"/>
          </a:xfrm>
          <a:prstGeom prst="notchedRightArrow">
            <a:avLst>
              <a:gd name="adj1" fmla="val 50000"/>
              <a:gd name="adj2" fmla="val 6519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8" name="TextBox 7"/>
          <p:cNvSpPr txBox="1"/>
          <p:nvPr/>
        </p:nvSpPr>
        <p:spPr>
          <a:xfrm>
            <a:off x="1676400" y="6131602"/>
            <a:ext cx="6096000" cy="276999"/>
          </a:xfrm>
          <a:prstGeom prst="rect">
            <a:avLst/>
          </a:prstGeom>
          <a:noFill/>
        </p:spPr>
        <p:txBody>
          <a:bodyPr wrap="square" rtlCol="0">
            <a:spAutoFit/>
          </a:bodyPr>
          <a:lstStyle/>
          <a:p>
            <a:pPr algn="ctr"/>
            <a:r>
              <a:rPr lang="en-US" sz="1200" dirty="0" smtClean="0">
                <a:latin typeface="Baskerville"/>
                <a:cs typeface="Baskerville"/>
              </a:rPr>
              <a:t>Source: </a:t>
            </a:r>
            <a:r>
              <a:rPr lang="en-US" sz="1200" dirty="0" err="1" smtClean="0">
                <a:latin typeface="Baskerville"/>
                <a:cs typeface="Baskerville"/>
              </a:rPr>
              <a:t>casoilresource.lawr.ucdavis.edu</a:t>
            </a:r>
            <a:r>
              <a:rPr lang="en-US" sz="1200" dirty="0">
                <a:latin typeface="Baskerville"/>
                <a:cs typeface="Baskerville"/>
              </a:rPr>
              <a:t>/</a:t>
            </a:r>
            <a:r>
              <a:rPr lang="en-US" sz="1200" dirty="0" err="1">
                <a:latin typeface="Baskerville"/>
                <a:cs typeface="Baskerville"/>
              </a:rPr>
              <a:t>gmap</a:t>
            </a:r>
            <a:r>
              <a:rPr lang="en-US" sz="1200" dirty="0">
                <a:latin typeface="Baskerville"/>
                <a:cs typeface="Baskerville"/>
              </a:rPr>
              <a:t>/</a:t>
            </a:r>
          </a:p>
        </p:txBody>
      </p:sp>
    </p:spTree>
    <p:extLst>
      <p:ext uri="{BB962C8B-B14F-4D97-AF65-F5344CB8AC3E}">
        <p14:creationId xmlns:p14="http://schemas.microsoft.com/office/powerpoint/2010/main" val="36063006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
                                        </p:tgtEl>
                                      </p:cBhvr>
                                      <p:by x="150000" y="150000"/>
                                    </p:animScale>
                                  </p:childTnLst>
                                </p:cTn>
                              </p:par>
                            </p:childTnLst>
                          </p:cTn>
                        </p:par>
                        <p:par>
                          <p:cTn id="7" fill="hold">
                            <p:stCondLst>
                              <p:cond delay="2000"/>
                            </p:stCondLst>
                            <p:childTnLst>
                              <p:par>
                                <p:cTn id="8" presetID="6" presetClass="emph" presetSubtype="0" fill="hold" grpId="0" nodeType="afterEffect">
                                  <p:stCondLst>
                                    <p:cond delay="0"/>
                                  </p:stCondLst>
                                  <p:childTnLst>
                                    <p:animScale>
                                      <p:cBhvr>
                                        <p:cTn id="9"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In the left-hand corner, press the Close button until you get back to the Menu button.  Repeat steps </a:t>
            </a:r>
            <a:r>
              <a:rPr lang="en-US" sz="1800" dirty="0" smtClean="0"/>
              <a:t>for </a:t>
            </a:r>
            <a:r>
              <a:rPr lang="en-US" sz="1800" dirty="0"/>
              <a:t>the next </a:t>
            </a:r>
            <a:r>
              <a:rPr lang="en-US" sz="1800" dirty="0" smtClean="0"/>
              <a:t>location to complete table 1.                           </a:t>
            </a:r>
            <a:r>
              <a:rPr lang="en-US" sz="1800" dirty="0"/>
              <a:t/>
            </a:r>
            <a:br>
              <a:rPr lang="en-US" sz="1800" dirty="0"/>
            </a:br>
            <a:endParaRPr lang="en-US" sz="1800" dirty="0"/>
          </a:p>
        </p:txBody>
      </p:sp>
      <p:pic>
        <p:nvPicPr>
          <p:cNvPr id="5" name="Content Placeholder 4" descr="close.png"/>
          <p:cNvPicPr>
            <a:picLocks noGrp="1" noChangeAspect="1"/>
          </p:cNvPicPr>
          <p:nvPr>
            <p:ph idx="1"/>
          </p:nvPr>
        </p:nvPicPr>
        <p:blipFill>
          <a:blip r:embed="rId3">
            <a:extLst>
              <a:ext uri="{28A0092B-C50C-407E-A947-70E740481C1C}">
                <a14:useLocalDpi xmlns:a14="http://schemas.microsoft.com/office/drawing/2010/main" val="0"/>
              </a:ext>
            </a:extLst>
          </a:blip>
          <a:srcRect l="-10293" r="-10293"/>
          <a:stretch>
            <a:fillRect/>
          </a:stretch>
        </p:blipFill>
        <p:spPr/>
      </p:pic>
      <p:sp>
        <p:nvSpPr>
          <p:cNvPr id="6" name="Notched Right Arrow 5"/>
          <p:cNvSpPr/>
          <p:nvPr/>
        </p:nvSpPr>
        <p:spPr>
          <a:xfrm rot="12454965">
            <a:off x="1817898" y="2180965"/>
            <a:ext cx="1981200" cy="533400"/>
          </a:xfrm>
          <a:prstGeom prst="notchedRightArrow">
            <a:avLst>
              <a:gd name="adj1" fmla="val 50000"/>
              <a:gd name="adj2" fmla="val 6519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8" name="TextBox 7"/>
          <p:cNvSpPr txBox="1"/>
          <p:nvPr/>
        </p:nvSpPr>
        <p:spPr>
          <a:xfrm>
            <a:off x="1676400" y="6131602"/>
            <a:ext cx="6096000" cy="276999"/>
          </a:xfrm>
          <a:prstGeom prst="rect">
            <a:avLst/>
          </a:prstGeom>
          <a:noFill/>
        </p:spPr>
        <p:txBody>
          <a:bodyPr wrap="square" rtlCol="0">
            <a:spAutoFit/>
          </a:bodyPr>
          <a:lstStyle/>
          <a:p>
            <a:pPr algn="ctr"/>
            <a:r>
              <a:rPr lang="en-US" sz="1200" dirty="0" smtClean="0">
                <a:latin typeface="Baskerville"/>
                <a:cs typeface="Baskerville"/>
              </a:rPr>
              <a:t>Source: </a:t>
            </a:r>
            <a:r>
              <a:rPr lang="en-US" sz="1200" dirty="0" err="1" smtClean="0">
                <a:latin typeface="Baskerville"/>
                <a:cs typeface="Baskerville"/>
              </a:rPr>
              <a:t>casoilresource.lawr.ucdavis.edu</a:t>
            </a:r>
            <a:r>
              <a:rPr lang="en-US" sz="1200" dirty="0">
                <a:latin typeface="Baskerville"/>
                <a:cs typeface="Baskerville"/>
              </a:rPr>
              <a:t>/</a:t>
            </a:r>
            <a:r>
              <a:rPr lang="en-US" sz="1200" dirty="0" err="1">
                <a:latin typeface="Baskerville"/>
                <a:cs typeface="Baskerville"/>
              </a:rPr>
              <a:t>gmap</a:t>
            </a:r>
            <a:r>
              <a:rPr lang="en-US" sz="1200" dirty="0">
                <a:latin typeface="Baskerville"/>
                <a:cs typeface="Baskerville"/>
              </a:rPr>
              <a:t>/</a:t>
            </a:r>
          </a:p>
        </p:txBody>
      </p:sp>
    </p:spTree>
    <p:extLst>
      <p:ext uri="{BB962C8B-B14F-4D97-AF65-F5344CB8AC3E}">
        <p14:creationId xmlns:p14="http://schemas.microsoft.com/office/powerpoint/2010/main" val="35128861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To complete the Soil </a:t>
            </a:r>
            <a:r>
              <a:rPr lang="en-US" sz="1800" smtClean="0"/>
              <a:t>Variables table, </a:t>
            </a:r>
            <a:r>
              <a:rPr lang="en-US" sz="1800" dirty="0" smtClean="0"/>
              <a:t>choose Use My Current Location, and repeat previous steps.</a:t>
            </a:r>
            <a:endParaRPr lang="en-US" sz="1800" dirty="0"/>
          </a:p>
        </p:txBody>
      </p:sp>
      <p:pic>
        <p:nvPicPr>
          <p:cNvPr id="7" name="Content Placeholder 6" descr="enter location.png"/>
          <p:cNvPicPr>
            <a:picLocks noGrp="1" noChangeAspect="1"/>
          </p:cNvPicPr>
          <p:nvPr>
            <p:ph idx="1"/>
          </p:nvPr>
        </p:nvPicPr>
        <p:blipFill>
          <a:blip r:embed="rId3">
            <a:extLst>
              <a:ext uri="{28A0092B-C50C-407E-A947-70E740481C1C}">
                <a14:useLocalDpi xmlns:a14="http://schemas.microsoft.com/office/drawing/2010/main" val="0"/>
              </a:ext>
            </a:extLst>
          </a:blip>
          <a:srcRect l="-10228" r="-10228"/>
          <a:stretch>
            <a:fillRect/>
          </a:stretch>
        </p:blipFill>
        <p:spPr/>
      </p:pic>
      <p:sp>
        <p:nvSpPr>
          <p:cNvPr id="5" name="Notched Right Arrow 4"/>
          <p:cNvSpPr/>
          <p:nvPr/>
        </p:nvSpPr>
        <p:spPr>
          <a:xfrm rot="14048587">
            <a:off x="1492302" y="3054587"/>
            <a:ext cx="1981200" cy="533400"/>
          </a:xfrm>
          <a:prstGeom prst="notchedRightArrow">
            <a:avLst>
              <a:gd name="adj1" fmla="val 50000"/>
              <a:gd name="adj2" fmla="val 6519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676400" y="6131602"/>
            <a:ext cx="6096000" cy="276999"/>
          </a:xfrm>
          <a:prstGeom prst="rect">
            <a:avLst/>
          </a:prstGeom>
          <a:noFill/>
        </p:spPr>
        <p:txBody>
          <a:bodyPr wrap="square" rtlCol="0">
            <a:spAutoFit/>
          </a:bodyPr>
          <a:lstStyle/>
          <a:p>
            <a:pPr algn="ctr"/>
            <a:r>
              <a:rPr lang="en-US" sz="1200" dirty="0" smtClean="0">
                <a:latin typeface="Baskerville"/>
                <a:cs typeface="Baskerville"/>
              </a:rPr>
              <a:t>Source: </a:t>
            </a:r>
            <a:r>
              <a:rPr lang="en-US" sz="1200" dirty="0" err="1" smtClean="0">
                <a:latin typeface="Baskerville"/>
                <a:cs typeface="Baskerville"/>
              </a:rPr>
              <a:t>casoilresource.lawr.ucdavis.edu</a:t>
            </a:r>
            <a:r>
              <a:rPr lang="en-US" sz="1200" dirty="0">
                <a:latin typeface="Baskerville"/>
                <a:cs typeface="Baskerville"/>
              </a:rPr>
              <a:t>/</a:t>
            </a:r>
            <a:r>
              <a:rPr lang="en-US" sz="1200" dirty="0" err="1">
                <a:latin typeface="Baskerville"/>
                <a:cs typeface="Baskerville"/>
              </a:rPr>
              <a:t>gmap</a:t>
            </a:r>
            <a:r>
              <a:rPr lang="en-US" sz="1200" dirty="0">
                <a:latin typeface="Baskerville"/>
                <a:cs typeface="Baskerville"/>
              </a:rPr>
              <a:t>/</a:t>
            </a:r>
          </a:p>
        </p:txBody>
      </p:sp>
    </p:spTree>
    <p:extLst>
      <p:ext uri="{BB962C8B-B14F-4D97-AF65-F5344CB8AC3E}">
        <p14:creationId xmlns:p14="http://schemas.microsoft.com/office/powerpoint/2010/main" val="2863353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Return to Soil Quality Testing</a:t>
            </a:r>
            <a:endParaRPr lang="en-US" dirty="0"/>
          </a:p>
        </p:txBody>
      </p:sp>
      <p:sp>
        <p:nvSpPr>
          <p:cNvPr id="3" name="Content Placeholder 2"/>
          <p:cNvSpPr>
            <a:spLocks noGrp="1"/>
          </p:cNvSpPr>
          <p:nvPr>
            <p:ph idx="1"/>
          </p:nvPr>
        </p:nvSpPr>
        <p:spPr/>
        <p:txBody>
          <a:bodyPr/>
          <a:lstStyle/>
          <a:p>
            <a:r>
              <a:rPr lang="en-US" dirty="0" smtClean="0"/>
              <a:t>Examine tubes &amp; compare to charts</a:t>
            </a:r>
          </a:p>
          <a:p>
            <a:r>
              <a:rPr lang="en-US" dirty="0" smtClean="0"/>
              <a:t>Match the shade of the color as closely as possible</a:t>
            </a:r>
          </a:p>
        </p:txBody>
      </p:sp>
      <p:pic>
        <p:nvPicPr>
          <p:cNvPr id="4" name="Picture 3" descr="IMG_18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982987"/>
            <a:ext cx="2743200" cy="3657600"/>
          </a:xfrm>
          <a:prstGeom prst="rect">
            <a:avLst/>
          </a:prstGeom>
        </p:spPr>
      </p:pic>
    </p:spTree>
    <p:extLst>
      <p:ext uri="{BB962C8B-B14F-4D97-AF65-F5344CB8AC3E}">
        <p14:creationId xmlns:p14="http://schemas.microsoft.com/office/powerpoint/2010/main" val="15198979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7638"/>
            <a:ext cx="8229600" cy="4525963"/>
          </a:xfrm>
        </p:spPr>
        <p:txBody>
          <a:bodyPr/>
          <a:lstStyle/>
          <a:p>
            <a:r>
              <a:rPr lang="en-US" dirty="0"/>
              <a:t>Warmer temperatures </a:t>
            </a:r>
            <a:r>
              <a:rPr lang="en-US" dirty="0" smtClean="0"/>
              <a:t>result </a:t>
            </a:r>
            <a:r>
              <a:rPr lang="en-US" dirty="0"/>
              <a:t>in more water evaporating into the air</a:t>
            </a:r>
          </a:p>
          <a:p>
            <a:r>
              <a:rPr lang="en-US" dirty="0" smtClean="0"/>
              <a:t>More water in atmosphere means that frequency and intensity of extreme precipitation likely to increase</a:t>
            </a:r>
            <a:endParaRPr lang="en-US" dirty="0"/>
          </a:p>
          <a:p>
            <a:endParaRPr lang="en-US" dirty="0"/>
          </a:p>
        </p:txBody>
      </p:sp>
      <p:sp>
        <p:nvSpPr>
          <p:cNvPr id="4" name="Title 1"/>
          <p:cNvSpPr>
            <a:spLocks noGrp="1"/>
          </p:cNvSpPr>
          <p:nvPr>
            <p:ph type="title"/>
          </p:nvPr>
        </p:nvSpPr>
        <p:spPr>
          <a:xfrm>
            <a:off x="304800" y="274638"/>
            <a:ext cx="8534400" cy="1143000"/>
          </a:xfrm>
        </p:spPr>
        <p:txBody>
          <a:bodyPr/>
          <a:lstStyle/>
          <a:p>
            <a:r>
              <a:rPr lang="en-US" sz="4000" dirty="0" smtClean="0"/>
              <a:t>Climate Change &amp; Extreme Events</a:t>
            </a:r>
            <a:endParaRPr lang="en-US" sz="4000" dirty="0"/>
          </a:p>
        </p:txBody>
      </p:sp>
      <p:sp>
        <p:nvSpPr>
          <p:cNvPr id="5" name="TextBox 4"/>
          <p:cNvSpPr txBox="1"/>
          <p:nvPr/>
        </p:nvSpPr>
        <p:spPr>
          <a:xfrm>
            <a:off x="609600" y="6400800"/>
            <a:ext cx="7848599" cy="369332"/>
          </a:xfrm>
          <a:prstGeom prst="rect">
            <a:avLst/>
          </a:prstGeom>
          <a:noFill/>
        </p:spPr>
        <p:txBody>
          <a:bodyPr wrap="square" rtlCol="0">
            <a:spAutoFit/>
          </a:bodyPr>
          <a:lstStyle/>
          <a:p>
            <a:pPr algn="ctr"/>
            <a:r>
              <a:rPr lang="en-US" dirty="0">
                <a:solidFill>
                  <a:srgbClr val="000000"/>
                </a:solidFill>
                <a:latin typeface="Baskerville"/>
                <a:cs typeface="Baskerville"/>
              </a:rPr>
              <a:t>Source: </a:t>
            </a:r>
            <a:r>
              <a:rPr lang="en-US" dirty="0" err="1" smtClean="0">
                <a:solidFill>
                  <a:srgbClr val="000000"/>
                </a:solidFill>
                <a:latin typeface="Baskerville"/>
                <a:cs typeface="Baskerville"/>
              </a:rPr>
              <a:t>www.llnl.gov</a:t>
            </a:r>
            <a:r>
              <a:rPr lang="en-US" dirty="0">
                <a:solidFill>
                  <a:srgbClr val="000000"/>
                </a:solidFill>
                <a:latin typeface="Baskerville"/>
                <a:cs typeface="Baskerville"/>
              </a:rPr>
              <a:t>/news/climate-models-overestimate-rainfall-increases</a:t>
            </a:r>
          </a:p>
        </p:txBody>
      </p:sp>
      <p:pic>
        <p:nvPicPr>
          <p:cNvPr id="2" name="Picture 1" descr="rain875x500p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4184937"/>
            <a:ext cx="3886200" cy="2220685"/>
          </a:xfrm>
          <a:prstGeom prst="rect">
            <a:avLst/>
          </a:prstGeom>
        </p:spPr>
      </p:pic>
    </p:spTree>
    <p:extLst>
      <p:ext uri="{BB962C8B-B14F-4D97-AF65-F5344CB8AC3E}">
        <p14:creationId xmlns:p14="http://schemas.microsoft.com/office/powerpoint/2010/main" val="17286663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lstStyle/>
          <a:p>
            <a:r>
              <a:rPr lang="en-US" sz="4000" dirty="0" smtClean="0"/>
              <a:t>Climate Change &amp; Extreme Events</a:t>
            </a:r>
            <a:endParaRPr lang="en-US" sz="4000" dirty="0"/>
          </a:p>
        </p:txBody>
      </p:sp>
      <p:sp>
        <p:nvSpPr>
          <p:cNvPr id="3" name="Content Placeholder 2"/>
          <p:cNvSpPr>
            <a:spLocks noGrp="1"/>
          </p:cNvSpPr>
          <p:nvPr>
            <p:ph idx="1"/>
          </p:nvPr>
        </p:nvSpPr>
        <p:spPr>
          <a:xfrm>
            <a:off x="457200" y="1450295"/>
            <a:ext cx="8382000" cy="5102905"/>
          </a:xfrm>
        </p:spPr>
        <p:txBody>
          <a:bodyPr>
            <a:normAutofit/>
          </a:bodyPr>
          <a:lstStyle/>
          <a:p>
            <a:pPr lvl="0"/>
            <a:r>
              <a:rPr lang="en-US" u="sng" dirty="0"/>
              <a:t>Soil erosion:</a:t>
            </a:r>
            <a:r>
              <a:rPr lang="en-US" dirty="0"/>
              <a:t> wearing away of soil by physical forces of water and/or wind </a:t>
            </a:r>
          </a:p>
        </p:txBody>
      </p:sp>
      <p:sp>
        <p:nvSpPr>
          <p:cNvPr id="4" name="TextBox 3"/>
          <p:cNvSpPr txBox="1"/>
          <p:nvPr/>
        </p:nvSpPr>
        <p:spPr>
          <a:xfrm>
            <a:off x="228600" y="6336268"/>
            <a:ext cx="8763000" cy="369332"/>
          </a:xfrm>
          <a:prstGeom prst="rect">
            <a:avLst/>
          </a:prstGeom>
          <a:noFill/>
        </p:spPr>
        <p:txBody>
          <a:bodyPr wrap="square" rtlCol="0">
            <a:spAutoFit/>
          </a:bodyPr>
          <a:lstStyle/>
          <a:p>
            <a:pPr algn="ctr"/>
            <a:r>
              <a:rPr lang="en-US" dirty="0" err="1" smtClean="0">
                <a:solidFill>
                  <a:srgbClr val="000000"/>
                </a:solidFill>
                <a:latin typeface="Baskerville"/>
                <a:cs typeface="Baskerville"/>
              </a:rPr>
              <a:t>Source:www.nrcs.usda.gov</a:t>
            </a:r>
            <a:r>
              <a:rPr lang="en-US" dirty="0">
                <a:solidFill>
                  <a:srgbClr val="000000"/>
                </a:solidFill>
                <a:latin typeface="Baskerville"/>
                <a:cs typeface="Baskerville"/>
              </a:rPr>
              <a:t>/</a:t>
            </a:r>
            <a:r>
              <a:rPr lang="en-US" dirty="0" err="1">
                <a:solidFill>
                  <a:srgbClr val="000000"/>
                </a:solidFill>
                <a:latin typeface="Baskerville"/>
                <a:cs typeface="Baskerville"/>
              </a:rPr>
              <a:t>wps</a:t>
            </a:r>
            <a:r>
              <a:rPr lang="en-US" dirty="0">
                <a:solidFill>
                  <a:srgbClr val="000000"/>
                </a:solidFill>
                <a:latin typeface="Baskerville"/>
                <a:cs typeface="Baskerville"/>
              </a:rPr>
              <a:t>/portal/</a:t>
            </a:r>
            <a:r>
              <a:rPr lang="en-US" dirty="0" err="1">
                <a:solidFill>
                  <a:srgbClr val="000000"/>
                </a:solidFill>
                <a:latin typeface="Baskerville"/>
                <a:cs typeface="Baskerville"/>
              </a:rPr>
              <a:t>nrcs</a:t>
            </a:r>
            <a:r>
              <a:rPr lang="en-US" dirty="0">
                <a:solidFill>
                  <a:srgbClr val="000000"/>
                </a:solidFill>
                <a:latin typeface="Baskerville"/>
                <a:cs typeface="Baskerville"/>
              </a:rPr>
              <a:t>/main/national/</a:t>
            </a:r>
            <a:r>
              <a:rPr lang="en-US" dirty="0" err="1">
                <a:solidFill>
                  <a:srgbClr val="000000"/>
                </a:solidFill>
                <a:latin typeface="Baskerville"/>
                <a:cs typeface="Baskerville"/>
              </a:rPr>
              <a:t>landuse</a:t>
            </a:r>
            <a:r>
              <a:rPr lang="en-US" dirty="0">
                <a:solidFill>
                  <a:srgbClr val="000000"/>
                </a:solidFill>
                <a:latin typeface="Baskerville"/>
                <a:cs typeface="Baskerville"/>
              </a:rPr>
              <a:t>/crops/erosion/</a:t>
            </a:r>
          </a:p>
        </p:txBody>
      </p:sp>
      <p:pic>
        <p:nvPicPr>
          <p:cNvPr id="6" name="Picture 5" descr="stelprdb104319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6383" y="2813416"/>
            <a:ext cx="4485217" cy="3203726"/>
          </a:xfrm>
          <a:prstGeom prst="rect">
            <a:avLst/>
          </a:prstGeom>
        </p:spPr>
      </p:pic>
      <p:sp>
        <p:nvSpPr>
          <p:cNvPr id="5" name="TextBox 4"/>
          <p:cNvSpPr txBox="1"/>
          <p:nvPr/>
        </p:nvSpPr>
        <p:spPr>
          <a:xfrm>
            <a:off x="457199" y="2743200"/>
            <a:ext cx="4545069" cy="1569660"/>
          </a:xfrm>
          <a:prstGeom prst="rect">
            <a:avLst/>
          </a:prstGeom>
          <a:noFill/>
        </p:spPr>
        <p:txBody>
          <a:bodyPr wrap="square" rtlCol="0">
            <a:spAutoFit/>
          </a:bodyPr>
          <a:lstStyle/>
          <a:p>
            <a:pPr marL="457200" indent="-457200">
              <a:buFont typeface="Arial"/>
              <a:buChar char="•"/>
            </a:pPr>
            <a:r>
              <a:rPr lang="en-US" sz="3200" dirty="0">
                <a:latin typeface="Avenir Black"/>
                <a:cs typeface="Avenir Black"/>
              </a:rPr>
              <a:t>Extreme precipitation can erode </a:t>
            </a:r>
            <a:r>
              <a:rPr lang="en-US" sz="3200" dirty="0" smtClean="0">
                <a:latin typeface="Avenir Black"/>
                <a:cs typeface="Avenir Black"/>
              </a:rPr>
              <a:t>soil</a:t>
            </a:r>
            <a:endParaRPr lang="en-US" sz="3200" dirty="0">
              <a:latin typeface="Avenir Black"/>
              <a:cs typeface="Avenir Black"/>
            </a:endParaRPr>
          </a:p>
        </p:txBody>
      </p:sp>
    </p:spTree>
    <p:extLst>
      <p:ext uri="{BB962C8B-B14F-4D97-AF65-F5344CB8AC3E}">
        <p14:creationId xmlns:p14="http://schemas.microsoft.com/office/powerpoint/2010/main" val="42872969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lstStyle/>
          <a:p>
            <a:r>
              <a:rPr lang="en-US" sz="3800" dirty="0" smtClean="0"/>
              <a:t>Soil Quality &amp; Extreme Precipitation</a:t>
            </a:r>
            <a:endParaRPr lang="en-US" sz="3800" dirty="0"/>
          </a:p>
        </p:txBody>
      </p:sp>
      <p:sp>
        <p:nvSpPr>
          <p:cNvPr id="3" name="Content Placeholder 2"/>
          <p:cNvSpPr>
            <a:spLocks noGrp="1"/>
          </p:cNvSpPr>
          <p:nvPr>
            <p:ph idx="1"/>
          </p:nvPr>
        </p:nvSpPr>
        <p:spPr/>
        <p:txBody>
          <a:bodyPr>
            <a:normAutofit lnSpcReduction="10000"/>
          </a:bodyPr>
          <a:lstStyle/>
          <a:p>
            <a:r>
              <a:rPr lang="en-US" dirty="0" smtClean="0"/>
              <a:t>Imaginary farm</a:t>
            </a:r>
          </a:p>
          <a:p>
            <a:r>
              <a:rPr lang="en-US" dirty="0" smtClean="0"/>
              <a:t>You will examine the soil quality before and after an extreme precipitation event</a:t>
            </a:r>
          </a:p>
          <a:p>
            <a:pPr lvl="1"/>
            <a:r>
              <a:rPr lang="en-US" dirty="0" smtClean="0"/>
              <a:t>Erosion of </a:t>
            </a:r>
            <a:r>
              <a:rPr lang="en-US" b="1" dirty="0" smtClean="0"/>
              <a:t>topsoil</a:t>
            </a:r>
            <a:r>
              <a:rPr lang="en-US" dirty="0" smtClean="0"/>
              <a:t> </a:t>
            </a:r>
          </a:p>
          <a:p>
            <a:pPr marL="739775" lvl="1" indent="-282575">
              <a:buNone/>
            </a:pPr>
            <a:r>
              <a:rPr lang="en-US" dirty="0"/>
              <a:t>	</a:t>
            </a:r>
            <a:r>
              <a:rPr lang="en-US" dirty="0" smtClean="0"/>
              <a:t>	(the </a:t>
            </a:r>
            <a:r>
              <a:rPr lang="en-US" dirty="0"/>
              <a:t>top 0-</a:t>
            </a:r>
            <a:r>
              <a:rPr lang="en-US" dirty="0" smtClean="0"/>
              <a:t>20</a:t>
            </a:r>
          </a:p>
          <a:p>
            <a:pPr marL="738188" lvl="1" indent="0">
              <a:buNone/>
            </a:pPr>
            <a:r>
              <a:rPr lang="en-US" dirty="0" smtClean="0"/>
              <a:t>cm </a:t>
            </a:r>
            <a:r>
              <a:rPr lang="en-US" dirty="0"/>
              <a:t>of soil, which </a:t>
            </a:r>
            <a:r>
              <a:rPr lang="en-US" dirty="0" smtClean="0"/>
              <a:t>is</a:t>
            </a:r>
          </a:p>
          <a:p>
            <a:pPr marL="738188" lvl="1" indent="0">
              <a:buNone/>
            </a:pPr>
            <a:r>
              <a:rPr lang="en-US" dirty="0" smtClean="0"/>
              <a:t>usually </a:t>
            </a:r>
            <a:r>
              <a:rPr lang="en-US" dirty="0"/>
              <a:t>more </a:t>
            </a:r>
            <a:endParaRPr lang="en-US" dirty="0" smtClean="0"/>
          </a:p>
          <a:p>
            <a:pPr marL="738188" lvl="1" indent="0">
              <a:buNone/>
            </a:pPr>
            <a:r>
              <a:rPr lang="en-US" dirty="0" smtClean="0"/>
              <a:t>nutrient rich)</a:t>
            </a:r>
            <a:endParaRPr lang="en-US" dirty="0"/>
          </a:p>
          <a:p>
            <a:pPr lvl="1"/>
            <a:endParaRPr lang="en-US" dirty="0"/>
          </a:p>
        </p:txBody>
      </p:sp>
      <p:sp>
        <p:nvSpPr>
          <p:cNvPr id="4" name="TextBox 3"/>
          <p:cNvSpPr txBox="1"/>
          <p:nvPr/>
        </p:nvSpPr>
        <p:spPr>
          <a:xfrm>
            <a:off x="304800" y="6336268"/>
            <a:ext cx="8686799" cy="369332"/>
          </a:xfrm>
          <a:prstGeom prst="rect">
            <a:avLst/>
          </a:prstGeom>
          <a:noFill/>
        </p:spPr>
        <p:txBody>
          <a:bodyPr wrap="square" rtlCol="0">
            <a:spAutoFit/>
          </a:bodyPr>
          <a:lstStyle/>
          <a:p>
            <a:pPr algn="ctr"/>
            <a:r>
              <a:rPr lang="en-US" dirty="0">
                <a:solidFill>
                  <a:srgbClr val="000000"/>
                </a:solidFill>
                <a:latin typeface="Baskerville"/>
                <a:cs typeface="Baskerville"/>
              </a:rPr>
              <a:t>Source: </a:t>
            </a:r>
            <a:r>
              <a:rPr lang="en-US" dirty="0" err="1" smtClean="0">
                <a:solidFill>
                  <a:srgbClr val="000000"/>
                </a:solidFill>
                <a:latin typeface="Baskerville"/>
                <a:cs typeface="Baskerville"/>
              </a:rPr>
              <a:t>www.agric.wa.gov.au</a:t>
            </a:r>
            <a:r>
              <a:rPr lang="en-US" dirty="0">
                <a:solidFill>
                  <a:srgbClr val="000000"/>
                </a:solidFill>
                <a:latin typeface="Baskerville"/>
                <a:cs typeface="Baskerville"/>
              </a:rPr>
              <a:t>/water-erosion/</a:t>
            </a:r>
            <a:r>
              <a:rPr lang="en-US" dirty="0" err="1">
                <a:solidFill>
                  <a:srgbClr val="000000"/>
                </a:solidFill>
                <a:latin typeface="Baskerville"/>
                <a:cs typeface="Baskerville"/>
              </a:rPr>
              <a:t>water-erosion-introduction?page</a:t>
            </a:r>
            <a:r>
              <a:rPr lang="en-US" dirty="0">
                <a:solidFill>
                  <a:srgbClr val="000000"/>
                </a:solidFill>
                <a:latin typeface="Baskerville"/>
                <a:cs typeface="Baskerville"/>
              </a:rPr>
              <a:t>=0%2C3</a:t>
            </a:r>
          </a:p>
        </p:txBody>
      </p:sp>
      <p:pic>
        <p:nvPicPr>
          <p:cNvPr id="6" name="Picture 5" descr="WE_Fi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268663"/>
            <a:ext cx="3810000" cy="2857500"/>
          </a:xfrm>
          <a:prstGeom prst="rect">
            <a:avLst/>
          </a:prstGeom>
        </p:spPr>
      </p:pic>
    </p:spTree>
    <p:extLst>
      <p:ext uri="{BB962C8B-B14F-4D97-AF65-F5344CB8AC3E}">
        <p14:creationId xmlns:p14="http://schemas.microsoft.com/office/powerpoint/2010/main" val="32771118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Quality Testing</a:t>
            </a:r>
            <a:endParaRPr lang="en-US" dirty="0"/>
          </a:p>
        </p:txBody>
      </p:sp>
      <p:sp>
        <p:nvSpPr>
          <p:cNvPr id="3" name="Content Placeholder 2"/>
          <p:cNvSpPr>
            <a:spLocks noGrp="1"/>
          </p:cNvSpPr>
          <p:nvPr>
            <p:ph idx="1"/>
          </p:nvPr>
        </p:nvSpPr>
        <p:spPr>
          <a:xfrm>
            <a:off x="457200" y="1417638"/>
            <a:ext cx="8229600" cy="4708525"/>
          </a:xfrm>
        </p:spPr>
        <p:txBody>
          <a:bodyPr/>
          <a:lstStyle/>
          <a:p>
            <a:r>
              <a:rPr lang="en-US" u="sng" dirty="0" smtClean="0"/>
              <a:t>pH</a:t>
            </a:r>
            <a:r>
              <a:rPr lang="en-US" dirty="0" smtClean="0"/>
              <a:t>: how acidic or basic a solution is</a:t>
            </a:r>
          </a:p>
          <a:p>
            <a:pPr lvl="1"/>
            <a:r>
              <a:rPr lang="en-US" dirty="0" smtClean="0"/>
              <a:t>Most vegetables need fairly neutral or slightly acidic soil (6.0-7.0)</a:t>
            </a:r>
          </a:p>
        </p:txBody>
      </p:sp>
      <p:sp>
        <p:nvSpPr>
          <p:cNvPr id="4" name="TextBox 3"/>
          <p:cNvSpPr txBox="1"/>
          <p:nvPr/>
        </p:nvSpPr>
        <p:spPr>
          <a:xfrm>
            <a:off x="609600" y="6150791"/>
            <a:ext cx="7848599" cy="369332"/>
          </a:xfrm>
          <a:prstGeom prst="rect">
            <a:avLst/>
          </a:prstGeom>
          <a:noFill/>
        </p:spPr>
        <p:txBody>
          <a:bodyPr wrap="square" rtlCol="0">
            <a:spAutoFit/>
          </a:bodyPr>
          <a:lstStyle/>
          <a:p>
            <a:pPr algn="ctr"/>
            <a:r>
              <a:rPr lang="en-US" dirty="0">
                <a:solidFill>
                  <a:srgbClr val="000000"/>
                </a:solidFill>
                <a:latin typeface="Baskerville"/>
                <a:cs typeface="Baskerville"/>
              </a:rPr>
              <a:t>Source: </a:t>
            </a:r>
            <a:r>
              <a:rPr lang="en-US" dirty="0" err="1" smtClean="0">
                <a:solidFill>
                  <a:srgbClr val="000000"/>
                </a:solidFill>
                <a:latin typeface="Baskerville"/>
                <a:cs typeface="Baskerville"/>
              </a:rPr>
              <a:t>www.epa.gov</a:t>
            </a:r>
            <a:r>
              <a:rPr lang="en-US" dirty="0">
                <a:solidFill>
                  <a:srgbClr val="000000"/>
                </a:solidFill>
                <a:latin typeface="Baskerville"/>
                <a:cs typeface="Baskerville"/>
              </a:rPr>
              <a:t>/</a:t>
            </a:r>
            <a:r>
              <a:rPr lang="en-US" dirty="0" err="1">
                <a:solidFill>
                  <a:srgbClr val="000000"/>
                </a:solidFill>
                <a:latin typeface="Baskerville"/>
                <a:cs typeface="Baskerville"/>
              </a:rPr>
              <a:t>acidrain</a:t>
            </a:r>
            <a:r>
              <a:rPr lang="en-US" dirty="0">
                <a:solidFill>
                  <a:srgbClr val="000000"/>
                </a:solidFill>
                <a:latin typeface="Baskerville"/>
                <a:cs typeface="Baskerville"/>
              </a:rPr>
              <a:t>/what-acid-rain</a:t>
            </a:r>
          </a:p>
        </p:txBody>
      </p:sp>
      <p:pic>
        <p:nvPicPr>
          <p:cNvPr id="7" name="Picture 6" descr="500x350_phscale_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91" y="3073400"/>
            <a:ext cx="7631907" cy="3052763"/>
          </a:xfrm>
          <a:prstGeom prst="rect">
            <a:avLst/>
          </a:prstGeom>
        </p:spPr>
      </p:pic>
    </p:spTree>
    <p:extLst>
      <p:ext uri="{BB962C8B-B14F-4D97-AF65-F5344CB8AC3E}">
        <p14:creationId xmlns:p14="http://schemas.microsoft.com/office/powerpoint/2010/main" val="26509512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Quality Testing</a:t>
            </a:r>
            <a:endParaRPr lang="en-US" dirty="0"/>
          </a:p>
        </p:txBody>
      </p:sp>
      <p:sp>
        <p:nvSpPr>
          <p:cNvPr id="3" name="Content Placeholder 2"/>
          <p:cNvSpPr>
            <a:spLocks noGrp="1"/>
          </p:cNvSpPr>
          <p:nvPr>
            <p:ph idx="1"/>
          </p:nvPr>
        </p:nvSpPr>
        <p:spPr>
          <a:xfrm>
            <a:off x="457200" y="1417639"/>
            <a:ext cx="8229600" cy="2087562"/>
          </a:xfrm>
        </p:spPr>
        <p:txBody>
          <a:bodyPr/>
          <a:lstStyle/>
          <a:p>
            <a:pPr lvl="0"/>
            <a:r>
              <a:rPr lang="en-US" u="sng" dirty="0" smtClean="0"/>
              <a:t>Nutrient</a:t>
            </a:r>
            <a:r>
              <a:rPr lang="en-US" dirty="0" smtClean="0"/>
              <a:t>: </a:t>
            </a:r>
            <a:r>
              <a:rPr lang="en-US" dirty="0"/>
              <a:t>substance that provides needed components for energy or growth</a:t>
            </a:r>
          </a:p>
          <a:p>
            <a:pPr marL="0" indent="0">
              <a:buNone/>
            </a:pPr>
            <a:endParaRPr lang="en-US" dirty="0" smtClean="0"/>
          </a:p>
        </p:txBody>
      </p:sp>
      <p:sp>
        <p:nvSpPr>
          <p:cNvPr id="4" name="TextBox 3"/>
          <p:cNvSpPr txBox="1"/>
          <p:nvPr/>
        </p:nvSpPr>
        <p:spPr>
          <a:xfrm>
            <a:off x="609600" y="6150791"/>
            <a:ext cx="7848599" cy="646331"/>
          </a:xfrm>
          <a:prstGeom prst="rect">
            <a:avLst/>
          </a:prstGeom>
          <a:noFill/>
        </p:spPr>
        <p:txBody>
          <a:bodyPr wrap="square" rtlCol="0">
            <a:spAutoFit/>
          </a:bodyPr>
          <a:lstStyle/>
          <a:p>
            <a:pPr algn="ctr"/>
            <a:r>
              <a:rPr lang="en-US" dirty="0" smtClean="0">
                <a:solidFill>
                  <a:srgbClr val="000000"/>
                </a:solidFill>
                <a:latin typeface="Baskerville"/>
                <a:cs typeface="Baskerville"/>
              </a:rPr>
              <a:t>Source: </a:t>
            </a:r>
            <a:r>
              <a:rPr lang="en-US" dirty="0" err="1" smtClean="0">
                <a:solidFill>
                  <a:srgbClr val="000000"/>
                </a:solidFill>
                <a:latin typeface="Baskerville"/>
                <a:cs typeface="Baskerville"/>
              </a:rPr>
              <a:t>www.ers.usda.gov</a:t>
            </a:r>
            <a:r>
              <a:rPr lang="en-US" dirty="0">
                <a:solidFill>
                  <a:srgbClr val="000000"/>
                </a:solidFill>
                <a:latin typeface="Baskerville"/>
                <a:cs typeface="Baskerville"/>
              </a:rPr>
              <a:t>/amber-waves/2004-february/us-increasingly-imports-nitrogen-and-potash-fertilizer.aspx#.V6FV6GU5BFI</a:t>
            </a:r>
          </a:p>
        </p:txBody>
      </p:sp>
      <p:pic>
        <p:nvPicPr>
          <p:cNvPr id="5" name="Picture 4" descr="Finding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202" y="3254290"/>
            <a:ext cx="7526997" cy="2765510"/>
          </a:xfrm>
          <a:prstGeom prst="rect">
            <a:avLst/>
          </a:prstGeom>
        </p:spPr>
      </p:pic>
    </p:spTree>
    <p:extLst>
      <p:ext uri="{BB962C8B-B14F-4D97-AF65-F5344CB8AC3E}">
        <p14:creationId xmlns:p14="http://schemas.microsoft.com/office/powerpoint/2010/main" val="18124600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Quality Testing</a:t>
            </a:r>
            <a:endParaRPr lang="en-US" dirty="0"/>
          </a:p>
        </p:txBody>
      </p:sp>
      <p:sp>
        <p:nvSpPr>
          <p:cNvPr id="3" name="Content Placeholder 2"/>
          <p:cNvSpPr>
            <a:spLocks noGrp="1"/>
          </p:cNvSpPr>
          <p:nvPr>
            <p:ph idx="1"/>
          </p:nvPr>
        </p:nvSpPr>
        <p:spPr>
          <a:xfrm>
            <a:off x="457200" y="1417638"/>
            <a:ext cx="8229600" cy="5059362"/>
          </a:xfrm>
        </p:spPr>
        <p:txBody>
          <a:bodyPr>
            <a:normAutofit/>
          </a:bodyPr>
          <a:lstStyle/>
          <a:p>
            <a:r>
              <a:rPr lang="en-US" u="sng" dirty="0" smtClean="0"/>
              <a:t>Nitrogen</a:t>
            </a:r>
            <a:r>
              <a:rPr lang="en-US" dirty="0" smtClean="0"/>
              <a:t>: needed to make molecules for necessary functions</a:t>
            </a:r>
          </a:p>
          <a:p>
            <a:pPr lvl="1"/>
            <a:r>
              <a:rPr lang="en-US" dirty="0"/>
              <a:t>Photosynthesis (chlorophyll)</a:t>
            </a:r>
          </a:p>
          <a:p>
            <a:pPr lvl="1"/>
            <a:r>
              <a:rPr lang="en-US" dirty="0"/>
              <a:t>Energy (ADP, ATP)</a:t>
            </a:r>
          </a:p>
          <a:p>
            <a:pPr lvl="1"/>
            <a:r>
              <a:rPr lang="en-US" dirty="0"/>
              <a:t>Proteins (structures, enzymes)</a:t>
            </a:r>
          </a:p>
          <a:p>
            <a:pPr lvl="1"/>
            <a:r>
              <a:rPr lang="en-US" dirty="0"/>
              <a:t>Genetic material (DNA</a:t>
            </a:r>
            <a:r>
              <a:rPr lang="en-US" dirty="0" smtClean="0"/>
              <a:t>)</a:t>
            </a:r>
          </a:p>
          <a:p>
            <a:r>
              <a:rPr lang="en-US" dirty="0" smtClean="0"/>
              <a:t>Plant needs vary</a:t>
            </a:r>
          </a:p>
          <a:p>
            <a:pPr lvl="1"/>
            <a:r>
              <a:rPr lang="en-US" dirty="0" smtClean="0"/>
              <a:t>Low</a:t>
            </a:r>
            <a:r>
              <a:rPr lang="en-US" smtClean="0"/>
              <a:t>: soybeans</a:t>
            </a:r>
            <a:r>
              <a:rPr lang="en-US" dirty="0" smtClean="0"/>
              <a:t>, peas, tomatoes, squash</a:t>
            </a:r>
          </a:p>
          <a:p>
            <a:pPr lvl="1"/>
            <a:r>
              <a:rPr lang="en-US" dirty="0" smtClean="0"/>
              <a:t>High: potatoes, corn, broccoli, cabbage</a:t>
            </a:r>
          </a:p>
        </p:txBody>
      </p:sp>
      <p:pic>
        <p:nvPicPr>
          <p:cNvPr id="4" name="Picture 3" descr="NitrogenAt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599" y="2362201"/>
            <a:ext cx="2106617" cy="2010862"/>
          </a:xfrm>
          <a:prstGeom prst="rect">
            <a:avLst/>
          </a:prstGeom>
        </p:spPr>
      </p:pic>
      <p:sp>
        <p:nvSpPr>
          <p:cNvPr id="5" name="TextBox 4"/>
          <p:cNvSpPr txBox="1"/>
          <p:nvPr/>
        </p:nvSpPr>
        <p:spPr>
          <a:xfrm>
            <a:off x="3200400" y="6336268"/>
            <a:ext cx="5943599" cy="369332"/>
          </a:xfrm>
          <a:prstGeom prst="rect">
            <a:avLst/>
          </a:prstGeom>
          <a:noFill/>
        </p:spPr>
        <p:txBody>
          <a:bodyPr wrap="square" rtlCol="0">
            <a:spAutoFit/>
          </a:bodyPr>
          <a:lstStyle/>
          <a:p>
            <a:pPr algn="ctr"/>
            <a:r>
              <a:rPr lang="en-US" dirty="0">
                <a:solidFill>
                  <a:srgbClr val="000000"/>
                </a:solidFill>
                <a:latin typeface="Baskerville"/>
                <a:cs typeface="Baskerville"/>
              </a:rPr>
              <a:t>Source: </a:t>
            </a:r>
            <a:r>
              <a:rPr lang="en-US" dirty="0" err="1" smtClean="0">
                <a:solidFill>
                  <a:srgbClr val="000000"/>
                </a:solidFill>
                <a:latin typeface="Baskerville"/>
                <a:cs typeface="Baskerville"/>
              </a:rPr>
              <a:t>www.ars.usda.gov</a:t>
            </a:r>
            <a:r>
              <a:rPr lang="en-US" dirty="0">
                <a:solidFill>
                  <a:srgbClr val="000000"/>
                </a:solidFill>
                <a:latin typeface="Baskerville"/>
                <a:cs typeface="Baskerville"/>
              </a:rPr>
              <a:t>/Main/</a:t>
            </a:r>
            <a:r>
              <a:rPr lang="en-US" dirty="0" err="1">
                <a:solidFill>
                  <a:srgbClr val="000000"/>
                </a:solidFill>
                <a:latin typeface="Baskerville"/>
                <a:cs typeface="Baskerville"/>
              </a:rPr>
              <a:t>docs.htm?docid</a:t>
            </a:r>
            <a:r>
              <a:rPr lang="en-US" dirty="0">
                <a:solidFill>
                  <a:srgbClr val="000000"/>
                </a:solidFill>
                <a:latin typeface="Baskerville"/>
                <a:cs typeface="Baskerville"/>
              </a:rPr>
              <a:t>=15744</a:t>
            </a:r>
          </a:p>
        </p:txBody>
      </p:sp>
    </p:spTree>
    <p:extLst>
      <p:ext uri="{BB962C8B-B14F-4D97-AF65-F5344CB8AC3E}">
        <p14:creationId xmlns:p14="http://schemas.microsoft.com/office/powerpoint/2010/main" val="38646582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Quality Testing</a:t>
            </a:r>
            <a:endParaRPr lang="en-US" dirty="0"/>
          </a:p>
        </p:txBody>
      </p:sp>
      <p:sp>
        <p:nvSpPr>
          <p:cNvPr id="3" name="Content Placeholder 2"/>
          <p:cNvSpPr>
            <a:spLocks noGrp="1"/>
          </p:cNvSpPr>
          <p:nvPr>
            <p:ph idx="1"/>
          </p:nvPr>
        </p:nvSpPr>
        <p:spPr>
          <a:xfrm>
            <a:off x="457200" y="1417638"/>
            <a:ext cx="4495800" cy="5059362"/>
          </a:xfrm>
        </p:spPr>
        <p:txBody>
          <a:bodyPr>
            <a:normAutofit/>
          </a:bodyPr>
          <a:lstStyle/>
          <a:p>
            <a:r>
              <a:rPr lang="en-US" u="sng" dirty="0" smtClean="0"/>
              <a:t>Phosphorus</a:t>
            </a:r>
            <a:r>
              <a:rPr lang="en-US" dirty="0" smtClean="0"/>
              <a:t>: needed to make molecules for necessary functions</a:t>
            </a:r>
          </a:p>
          <a:p>
            <a:pPr lvl="1"/>
            <a:r>
              <a:rPr lang="en-US" dirty="0"/>
              <a:t>Energy (ADP, ATP)</a:t>
            </a:r>
          </a:p>
          <a:p>
            <a:pPr lvl="1"/>
            <a:r>
              <a:rPr lang="en-US" dirty="0"/>
              <a:t>Genetic material (DNA, RNA</a:t>
            </a:r>
            <a:r>
              <a:rPr lang="en-US" dirty="0" smtClean="0"/>
              <a:t>)</a:t>
            </a:r>
          </a:p>
          <a:p>
            <a:r>
              <a:rPr lang="en-US" dirty="0" smtClean="0"/>
              <a:t>High need nutrient for most plants</a:t>
            </a:r>
            <a:endParaRPr lang="en-US" dirty="0"/>
          </a:p>
          <a:p>
            <a:endParaRPr lang="en-US" dirty="0" smtClean="0"/>
          </a:p>
        </p:txBody>
      </p:sp>
      <p:sp>
        <p:nvSpPr>
          <p:cNvPr id="4" name="TextBox 3"/>
          <p:cNvSpPr txBox="1"/>
          <p:nvPr/>
        </p:nvSpPr>
        <p:spPr>
          <a:xfrm>
            <a:off x="228600" y="6150791"/>
            <a:ext cx="8762999" cy="338554"/>
          </a:xfrm>
          <a:prstGeom prst="rect">
            <a:avLst/>
          </a:prstGeom>
          <a:noFill/>
        </p:spPr>
        <p:txBody>
          <a:bodyPr wrap="square" rtlCol="0">
            <a:spAutoFit/>
          </a:bodyPr>
          <a:lstStyle/>
          <a:p>
            <a:pPr algn="ctr"/>
            <a:r>
              <a:rPr lang="en-US" sz="1600" dirty="0">
                <a:solidFill>
                  <a:srgbClr val="000000"/>
                </a:solidFill>
                <a:latin typeface="Baskerville"/>
                <a:cs typeface="Baskerville"/>
              </a:rPr>
              <a:t>Source: </a:t>
            </a:r>
            <a:r>
              <a:rPr lang="en-US" sz="1600" dirty="0" err="1" smtClean="0">
                <a:solidFill>
                  <a:srgbClr val="000000"/>
                </a:solidFill>
                <a:latin typeface="Baskerville"/>
                <a:cs typeface="Baskerville"/>
              </a:rPr>
              <a:t>www.bls.gov</a:t>
            </a:r>
            <a:r>
              <a:rPr lang="en-US" sz="1600" dirty="0">
                <a:solidFill>
                  <a:srgbClr val="000000"/>
                </a:solidFill>
                <a:latin typeface="Baskerville"/>
                <a:cs typeface="Baskerville"/>
              </a:rPr>
              <a:t>/</a:t>
            </a:r>
            <a:r>
              <a:rPr lang="en-US" sz="1600" dirty="0" err="1">
                <a:solidFill>
                  <a:srgbClr val="000000"/>
                </a:solidFill>
                <a:latin typeface="Baskerville"/>
                <a:cs typeface="Baskerville"/>
              </a:rPr>
              <a:t>opub</a:t>
            </a:r>
            <a:r>
              <a:rPr lang="en-US" sz="1600" dirty="0">
                <a:solidFill>
                  <a:srgbClr val="000000"/>
                </a:solidFill>
                <a:latin typeface="Baskerville"/>
                <a:cs typeface="Baskerville"/>
              </a:rPr>
              <a:t>/</a:t>
            </a:r>
            <a:r>
              <a:rPr lang="en-US" sz="1600" dirty="0" err="1">
                <a:solidFill>
                  <a:srgbClr val="000000"/>
                </a:solidFill>
                <a:latin typeface="Baskerville"/>
                <a:cs typeface="Baskerville"/>
              </a:rPr>
              <a:t>btn</a:t>
            </a:r>
            <a:r>
              <a:rPr lang="en-US" sz="1600" dirty="0">
                <a:solidFill>
                  <a:srgbClr val="000000"/>
                </a:solidFill>
                <a:latin typeface="Baskerville"/>
                <a:cs typeface="Baskerville"/>
              </a:rPr>
              <a:t>/volume-2/growing-demand-for-fertilizer-keeps-prices-</a:t>
            </a:r>
            <a:r>
              <a:rPr lang="en-US" sz="1600" dirty="0" err="1">
                <a:solidFill>
                  <a:srgbClr val="000000"/>
                </a:solidFill>
                <a:latin typeface="Baskerville"/>
                <a:cs typeface="Baskerville"/>
              </a:rPr>
              <a:t>high.htm</a:t>
            </a:r>
            <a:endParaRPr lang="en-US" sz="1600" dirty="0">
              <a:solidFill>
                <a:srgbClr val="000000"/>
              </a:solidFill>
              <a:latin typeface="Baskerville"/>
              <a:cs typeface="Baskerville"/>
            </a:endParaRPr>
          </a:p>
        </p:txBody>
      </p:sp>
      <p:pic>
        <p:nvPicPr>
          <p:cNvPr id="6" name="Picture 5" descr="2-12-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844" y="2438400"/>
            <a:ext cx="4191000" cy="2794000"/>
          </a:xfrm>
          <a:prstGeom prst="rect">
            <a:avLst/>
          </a:prstGeom>
        </p:spPr>
      </p:pic>
    </p:spTree>
    <p:extLst>
      <p:ext uri="{BB962C8B-B14F-4D97-AF65-F5344CB8AC3E}">
        <p14:creationId xmlns:p14="http://schemas.microsoft.com/office/powerpoint/2010/main" val="392496866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5344</TotalTime>
  <Words>1657</Words>
  <Application>Microsoft Macintosh PowerPoint</Application>
  <PresentationFormat>On-screen Show (4:3)</PresentationFormat>
  <Paragraphs>142</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Climate Change &amp; Extreme Events</vt:lpstr>
      <vt:lpstr>Climate Change &amp; Extreme Events</vt:lpstr>
      <vt:lpstr>Climate Change &amp; Extreme Events</vt:lpstr>
      <vt:lpstr>Soil Quality &amp; Extreme Precipitation</vt:lpstr>
      <vt:lpstr>Soil Quality Testing</vt:lpstr>
      <vt:lpstr>Soil Quality Testing</vt:lpstr>
      <vt:lpstr>Soil Quality Testing</vt:lpstr>
      <vt:lpstr>Soil Quality Testing</vt:lpstr>
      <vt:lpstr>Soil Quality Testing</vt:lpstr>
      <vt:lpstr>Soil Quality Testing</vt:lpstr>
      <vt:lpstr>Soil Quality Testing</vt:lpstr>
      <vt:lpstr>Comparing Soil on  Agricultural Lands with SoilWeb</vt:lpstr>
      <vt:lpstr>Comparing Soil on  Agricultural Lands with SoilWeb</vt:lpstr>
      <vt:lpstr>Type “SoilWeb” into a search engine to find a link to the website.  Click on the link, or type this URL into your browser: casoilresource.lawr.ucdavis.edu/soilweb-apps/  A pop-up will appear, click ok.  Click in the upper left corner on Menu.</vt:lpstr>
      <vt:lpstr>On the dropdown menu, click Zoom to Location.</vt:lpstr>
      <vt:lpstr>Enter your longitude and latitude coordinates and click Go.</vt:lpstr>
      <vt:lpstr>Locate your soil code and click on that code.</vt:lpstr>
      <vt:lpstr>Data for your soil type will appear on the left. Select the soil component that comprises most of the map unit.</vt:lpstr>
      <vt:lpstr>In table 1, record % of slope.  Then click on Org Matter (organic matter).</vt:lpstr>
      <vt:lpstr>Below the graph, click on View Source Data.</vt:lpstr>
      <vt:lpstr>Use the data table to complete the table for percent organic matter and pH.</vt:lpstr>
      <vt:lpstr>Click on the blue triangle next to Hydraulic and Erosion Ratings to complete the table for Runoff.</vt:lpstr>
      <vt:lpstr>In the left-hand corner, press the Close button until you get back to the Menu button.  Repeat steps for the next location to complete table 1.                            </vt:lpstr>
      <vt:lpstr>To complete the Soil Variables table, choose Use My Current Location, and repeat previous steps.</vt:lpstr>
      <vt:lpstr>Return to Soil Quality Testing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Stephanie Haan-Amato</dc:creator>
  <cp:lastModifiedBy>Stephanie Haan-Amato</cp:lastModifiedBy>
  <cp:revision>492</cp:revision>
  <cp:lastPrinted>2016-05-03T23:10:53Z</cp:lastPrinted>
  <dcterms:created xsi:type="dcterms:W3CDTF">2013-01-27T22:12:05Z</dcterms:created>
  <dcterms:modified xsi:type="dcterms:W3CDTF">2017-08-08T21:28:36Z</dcterms:modified>
</cp:coreProperties>
</file>